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2" r:id="rId1"/>
  </p:sldMasterIdLst>
  <p:sldIdLst>
    <p:sldId id="256" r:id="rId2"/>
    <p:sldId id="257" r:id="rId3"/>
    <p:sldId id="258" r:id="rId4"/>
    <p:sldId id="292" r:id="rId5"/>
    <p:sldId id="293" r:id="rId6"/>
    <p:sldId id="294" r:id="rId7"/>
    <p:sldId id="295" r:id="rId8"/>
    <p:sldId id="296" r:id="rId9"/>
    <p:sldId id="298" r:id="rId10"/>
    <p:sldId id="299" r:id="rId11"/>
    <p:sldId id="300" r:id="rId12"/>
    <p:sldId id="301" r:id="rId13"/>
    <p:sldId id="302" r:id="rId14"/>
    <p:sldId id="303" r:id="rId15"/>
    <p:sldId id="304" r:id="rId16"/>
    <p:sldId id="305" r:id="rId17"/>
    <p:sldId id="306" r:id="rId18"/>
    <p:sldId id="307" r:id="rId19"/>
    <p:sldId id="308" r:id="rId20"/>
    <p:sldId id="310" r:id="rId21"/>
    <p:sldId id="309" r:id="rId22"/>
    <p:sldId id="311" r:id="rId23"/>
    <p:sldId id="312" r:id="rId24"/>
    <p:sldId id="313" r:id="rId25"/>
    <p:sldId id="314" r:id="rId26"/>
    <p:sldId id="315" r:id="rId27"/>
    <p:sldId id="316" r:id="rId28"/>
    <p:sldId id="289" r:id="rId29"/>
    <p:sldId id="29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76"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B5B18D-A1A6-4DE8-9FA1-BDB949FD75A9}" type="datetimeFigureOut">
              <a:rPr lang="en-PH" smtClean="0"/>
              <a:t>06/04/2021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ABD3B5D-08A9-4ACB-9CF7-5CF20C136A38}" type="slidenum">
              <a:rPr lang="en-PH" smtClean="0"/>
              <a:t>‹#›</a:t>
            </a:fld>
            <a:endParaRPr lang="en-PH"/>
          </a:p>
        </p:txBody>
      </p:sp>
    </p:spTree>
    <p:extLst>
      <p:ext uri="{BB962C8B-B14F-4D97-AF65-F5344CB8AC3E}">
        <p14:creationId xmlns:p14="http://schemas.microsoft.com/office/powerpoint/2010/main" val="73542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B5B18D-A1A6-4DE8-9FA1-BDB949FD75A9}" type="datetimeFigureOut">
              <a:rPr lang="en-PH" smtClean="0"/>
              <a:t>06/04/2021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ABD3B5D-08A9-4ACB-9CF7-5CF20C136A38}" type="slidenum">
              <a:rPr lang="en-PH" smtClean="0"/>
              <a:t>‹#›</a:t>
            </a:fld>
            <a:endParaRPr lang="en-PH"/>
          </a:p>
        </p:txBody>
      </p:sp>
    </p:spTree>
    <p:extLst>
      <p:ext uri="{BB962C8B-B14F-4D97-AF65-F5344CB8AC3E}">
        <p14:creationId xmlns:p14="http://schemas.microsoft.com/office/powerpoint/2010/main" val="136943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B5B18D-A1A6-4DE8-9FA1-BDB949FD75A9}" type="datetimeFigureOut">
              <a:rPr lang="en-PH" smtClean="0"/>
              <a:t>06/04/2021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ABD3B5D-08A9-4ACB-9CF7-5CF20C136A38}" type="slidenum">
              <a:rPr lang="en-PH" smtClean="0"/>
              <a:t>‹#›</a:t>
            </a:fld>
            <a:endParaRPr lang="en-PH"/>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6246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B5B18D-A1A6-4DE8-9FA1-BDB949FD75A9}" type="datetimeFigureOut">
              <a:rPr lang="en-PH" smtClean="0"/>
              <a:t>06/04/2021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ABD3B5D-08A9-4ACB-9CF7-5CF20C136A38}" type="slidenum">
              <a:rPr lang="en-PH" smtClean="0"/>
              <a:t>‹#›</a:t>
            </a:fld>
            <a:endParaRPr lang="en-PH"/>
          </a:p>
        </p:txBody>
      </p:sp>
    </p:spTree>
    <p:extLst>
      <p:ext uri="{BB962C8B-B14F-4D97-AF65-F5344CB8AC3E}">
        <p14:creationId xmlns:p14="http://schemas.microsoft.com/office/powerpoint/2010/main" val="1971235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B5B18D-A1A6-4DE8-9FA1-BDB949FD75A9}" type="datetimeFigureOut">
              <a:rPr lang="en-PH" smtClean="0"/>
              <a:t>06/04/2021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ABD3B5D-08A9-4ACB-9CF7-5CF20C136A38}" type="slidenum">
              <a:rPr lang="en-PH" smtClean="0"/>
              <a:t>‹#›</a:t>
            </a:fld>
            <a:endParaRPr lang="en-PH"/>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86018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B5B18D-A1A6-4DE8-9FA1-BDB949FD75A9}" type="datetimeFigureOut">
              <a:rPr lang="en-PH" smtClean="0"/>
              <a:t>06/04/2021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ABD3B5D-08A9-4ACB-9CF7-5CF20C136A38}" type="slidenum">
              <a:rPr lang="en-PH" smtClean="0"/>
              <a:t>‹#›</a:t>
            </a:fld>
            <a:endParaRPr lang="en-PH"/>
          </a:p>
        </p:txBody>
      </p:sp>
    </p:spTree>
    <p:extLst>
      <p:ext uri="{BB962C8B-B14F-4D97-AF65-F5344CB8AC3E}">
        <p14:creationId xmlns:p14="http://schemas.microsoft.com/office/powerpoint/2010/main" val="1987806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B5B18D-A1A6-4DE8-9FA1-BDB949FD75A9}" type="datetimeFigureOut">
              <a:rPr lang="en-PH" smtClean="0"/>
              <a:t>06/04/2021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ABD3B5D-08A9-4ACB-9CF7-5CF20C136A38}" type="slidenum">
              <a:rPr lang="en-PH" smtClean="0"/>
              <a:t>‹#›</a:t>
            </a:fld>
            <a:endParaRPr lang="en-PH"/>
          </a:p>
        </p:txBody>
      </p:sp>
    </p:spTree>
    <p:extLst>
      <p:ext uri="{BB962C8B-B14F-4D97-AF65-F5344CB8AC3E}">
        <p14:creationId xmlns:p14="http://schemas.microsoft.com/office/powerpoint/2010/main" val="1304819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B5B18D-A1A6-4DE8-9FA1-BDB949FD75A9}" type="datetimeFigureOut">
              <a:rPr lang="en-PH" smtClean="0"/>
              <a:t>06/04/2021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ABD3B5D-08A9-4ACB-9CF7-5CF20C136A38}" type="slidenum">
              <a:rPr lang="en-PH" smtClean="0"/>
              <a:t>‹#›</a:t>
            </a:fld>
            <a:endParaRPr lang="en-PH"/>
          </a:p>
        </p:txBody>
      </p:sp>
    </p:spTree>
    <p:extLst>
      <p:ext uri="{BB962C8B-B14F-4D97-AF65-F5344CB8AC3E}">
        <p14:creationId xmlns:p14="http://schemas.microsoft.com/office/powerpoint/2010/main" val="1277784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B5B18D-A1A6-4DE8-9FA1-BDB949FD75A9}" type="datetimeFigureOut">
              <a:rPr lang="en-PH" smtClean="0"/>
              <a:t>06/04/2021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ABD3B5D-08A9-4ACB-9CF7-5CF20C136A38}" type="slidenum">
              <a:rPr lang="en-PH" smtClean="0"/>
              <a:t>‹#›</a:t>
            </a:fld>
            <a:endParaRPr lang="en-PH"/>
          </a:p>
        </p:txBody>
      </p:sp>
    </p:spTree>
    <p:extLst>
      <p:ext uri="{BB962C8B-B14F-4D97-AF65-F5344CB8AC3E}">
        <p14:creationId xmlns:p14="http://schemas.microsoft.com/office/powerpoint/2010/main" val="2251410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B5B18D-A1A6-4DE8-9FA1-BDB949FD75A9}" type="datetimeFigureOut">
              <a:rPr lang="en-PH" smtClean="0"/>
              <a:t>06/04/2021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BABD3B5D-08A9-4ACB-9CF7-5CF20C136A38}" type="slidenum">
              <a:rPr lang="en-PH" smtClean="0"/>
              <a:t>‹#›</a:t>
            </a:fld>
            <a:endParaRPr lang="en-PH"/>
          </a:p>
        </p:txBody>
      </p:sp>
    </p:spTree>
    <p:extLst>
      <p:ext uri="{BB962C8B-B14F-4D97-AF65-F5344CB8AC3E}">
        <p14:creationId xmlns:p14="http://schemas.microsoft.com/office/powerpoint/2010/main" val="1266497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B5B18D-A1A6-4DE8-9FA1-BDB949FD75A9}" type="datetimeFigureOut">
              <a:rPr lang="en-PH" smtClean="0"/>
              <a:t>06/04/2021</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BABD3B5D-08A9-4ACB-9CF7-5CF20C136A38}" type="slidenum">
              <a:rPr lang="en-PH" smtClean="0"/>
              <a:t>‹#›</a:t>
            </a:fld>
            <a:endParaRPr lang="en-PH"/>
          </a:p>
        </p:txBody>
      </p:sp>
    </p:spTree>
    <p:extLst>
      <p:ext uri="{BB962C8B-B14F-4D97-AF65-F5344CB8AC3E}">
        <p14:creationId xmlns:p14="http://schemas.microsoft.com/office/powerpoint/2010/main" val="3403194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B5B18D-A1A6-4DE8-9FA1-BDB949FD75A9}" type="datetimeFigureOut">
              <a:rPr lang="en-PH" smtClean="0"/>
              <a:t>06/04/2021</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BABD3B5D-08A9-4ACB-9CF7-5CF20C136A38}" type="slidenum">
              <a:rPr lang="en-PH" smtClean="0"/>
              <a:t>‹#›</a:t>
            </a:fld>
            <a:endParaRPr lang="en-PH"/>
          </a:p>
        </p:txBody>
      </p:sp>
    </p:spTree>
    <p:extLst>
      <p:ext uri="{BB962C8B-B14F-4D97-AF65-F5344CB8AC3E}">
        <p14:creationId xmlns:p14="http://schemas.microsoft.com/office/powerpoint/2010/main" val="1944812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B5B18D-A1A6-4DE8-9FA1-BDB949FD75A9}" type="datetimeFigureOut">
              <a:rPr lang="en-PH" smtClean="0"/>
              <a:t>06/04/2021</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BABD3B5D-08A9-4ACB-9CF7-5CF20C136A38}" type="slidenum">
              <a:rPr lang="en-PH" smtClean="0"/>
              <a:t>‹#›</a:t>
            </a:fld>
            <a:endParaRPr lang="en-PH"/>
          </a:p>
        </p:txBody>
      </p:sp>
    </p:spTree>
    <p:extLst>
      <p:ext uri="{BB962C8B-B14F-4D97-AF65-F5344CB8AC3E}">
        <p14:creationId xmlns:p14="http://schemas.microsoft.com/office/powerpoint/2010/main" val="382286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B5B18D-A1A6-4DE8-9FA1-BDB949FD75A9}" type="datetimeFigureOut">
              <a:rPr lang="en-PH" smtClean="0"/>
              <a:t>06/04/2021</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BABD3B5D-08A9-4ACB-9CF7-5CF20C136A38}" type="slidenum">
              <a:rPr lang="en-PH" smtClean="0"/>
              <a:t>‹#›</a:t>
            </a:fld>
            <a:endParaRPr lang="en-PH"/>
          </a:p>
        </p:txBody>
      </p:sp>
    </p:spTree>
    <p:extLst>
      <p:ext uri="{BB962C8B-B14F-4D97-AF65-F5344CB8AC3E}">
        <p14:creationId xmlns:p14="http://schemas.microsoft.com/office/powerpoint/2010/main" val="3024804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B5B18D-A1A6-4DE8-9FA1-BDB949FD75A9}" type="datetimeFigureOut">
              <a:rPr lang="en-PH" smtClean="0"/>
              <a:t>06/04/2021</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BABD3B5D-08A9-4ACB-9CF7-5CF20C136A38}" type="slidenum">
              <a:rPr lang="en-PH" smtClean="0"/>
              <a:t>‹#›</a:t>
            </a:fld>
            <a:endParaRPr lang="en-PH"/>
          </a:p>
        </p:txBody>
      </p:sp>
    </p:spTree>
    <p:extLst>
      <p:ext uri="{BB962C8B-B14F-4D97-AF65-F5344CB8AC3E}">
        <p14:creationId xmlns:p14="http://schemas.microsoft.com/office/powerpoint/2010/main" val="3305809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B5B18D-A1A6-4DE8-9FA1-BDB949FD75A9}" type="datetimeFigureOut">
              <a:rPr lang="en-PH" smtClean="0"/>
              <a:t>06/04/2021</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BABD3B5D-08A9-4ACB-9CF7-5CF20C136A38}" type="slidenum">
              <a:rPr lang="en-PH" smtClean="0"/>
              <a:t>‹#›</a:t>
            </a:fld>
            <a:endParaRPr lang="en-PH"/>
          </a:p>
        </p:txBody>
      </p:sp>
    </p:spTree>
    <p:extLst>
      <p:ext uri="{BB962C8B-B14F-4D97-AF65-F5344CB8AC3E}">
        <p14:creationId xmlns:p14="http://schemas.microsoft.com/office/powerpoint/2010/main" val="2991558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B5B18D-A1A6-4DE8-9FA1-BDB949FD75A9}" type="datetimeFigureOut">
              <a:rPr lang="en-PH" smtClean="0"/>
              <a:t>06/04/2021</a:t>
            </a:fld>
            <a:endParaRPr lang="en-PH"/>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ABD3B5D-08A9-4ACB-9CF7-5CF20C136A38}" type="slidenum">
              <a:rPr lang="en-PH" smtClean="0"/>
              <a:t>‹#›</a:t>
            </a:fld>
            <a:endParaRPr lang="en-PH"/>
          </a:p>
        </p:txBody>
      </p:sp>
    </p:spTree>
    <p:extLst>
      <p:ext uri="{BB962C8B-B14F-4D97-AF65-F5344CB8AC3E}">
        <p14:creationId xmlns:p14="http://schemas.microsoft.com/office/powerpoint/2010/main" val="2460014259"/>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 id="2147483886" r:id="rId14"/>
    <p:sldLayoutId id="2147483887" r:id="rId15"/>
    <p:sldLayoutId id="21474838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19D126A-0E42-4105-92B1-70C28929964E}"/>
              </a:ext>
            </a:extLst>
          </p:cNvPr>
          <p:cNvSpPr txBox="1"/>
          <p:nvPr/>
        </p:nvSpPr>
        <p:spPr>
          <a:xfrm>
            <a:off x="1868294" y="460280"/>
            <a:ext cx="9203635" cy="461665"/>
          </a:xfrm>
          <a:prstGeom prst="rect">
            <a:avLst/>
          </a:prstGeom>
          <a:noFill/>
        </p:spPr>
        <p:txBody>
          <a:bodyPr wrap="square">
            <a:spAutoFit/>
          </a:bodyPr>
          <a:lstStyle/>
          <a:p>
            <a:pPr algn="ctr"/>
            <a:r>
              <a:rPr lang="en-US" sz="2400" b="1" dirty="0">
                <a:solidFill>
                  <a:srgbClr val="002060"/>
                </a:solidFill>
                <a:latin typeface="Calibri" panose="020F0502020204030204" pitchFamily="34" charset="0"/>
                <a:ea typeface="Calibri" panose="020F0502020204030204" pitchFamily="34" charset="0"/>
                <a:cs typeface="Calibri" panose="020F0502020204030204" pitchFamily="34" charset="0"/>
              </a:rPr>
              <a:t>Philippine Accrediting Association of Schools, Colleges and Universities</a:t>
            </a:r>
            <a:endParaRPr lang="en-US" sz="2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2178" y="235185"/>
            <a:ext cx="827212" cy="838242"/>
          </a:xfrm>
          <a:prstGeom prst="rect">
            <a:avLst/>
          </a:prstGeom>
        </p:spPr>
      </p:pic>
      <p:sp>
        <p:nvSpPr>
          <p:cNvPr id="7" name="TextBox 6">
            <a:extLst>
              <a:ext uri="{FF2B5EF4-FFF2-40B4-BE49-F238E27FC236}">
                <a16:creationId xmlns:a16="http://schemas.microsoft.com/office/drawing/2014/main" id="{654597FD-F7D6-43A9-8B34-F77CF8DC6934}"/>
              </a:ext>
            </a:extLst>
          </p:cNvPr>
          <p:cNvSpPr txBox="1"/>
          <p:nvPr/>
        </p:nvSpPr>
        <p:spPr>
          <a:xfrm>
            <a:off x="477078" y="2495059"/>
            <a:ext cx="11052313" cy="2523768"/>
          </a:xfrm>
          <a:prstGeom prst="rect">
            <a:avLst/>
          </a:prstGeom>
          <a:noFill/>
        </p:spPr>
        <p:txBody>
          <a:bodyPr wrap="square">
            <a:spAutoFit/>
          </a:bodyPr>
          <a:lstStyle/>
          <a:p>
            <a:pPr algn="ctr"/>
            <a:r>
              <a:rPr lang="en-US" sz="4400" b="1" dirty="0">
                <a:effectLst/>
                <a:latin typeface="Arial Rounded MT Bold" panose="020F0704030504030204" pitchFamily="34" charset="0"/>
                <a:ea typeface="Calibri" panose="020F0502020204030204" pitchFamily="34" charset="0"/>
                <a:cs typeface="Times New Roman" panose="02020603050405020304" pitchFamily="18" charset="0"/>
              </a:rPr>
              <a:t>Guidelines in the Conduct of </a:t>
            </a:r>
          </a:p>
          <a:p>
            <a:pPr algn="ctr"/>
            <a:r>
              <a:rPr lang="en-US" sz="4400" b="1" dirty="0">
                <a:effectLst/>
                <a:latin typeface="Arial Rounded MT Bold" panose="020F0704030504030204" pitchFamily="34" charset="0"/>
                <a:ea typeface="Calibri" panose="020F0502020204030204" pitchFamily="34" charset="0"/>
                <a:cs typeface="Times New Roman" panose="02020603050405020304" pitchFamily="18" charset="0"/>
              </a:rPr>
              <a:t>Virtual Program Accreditation </a:t>
            </a:r>
          </a:p>
          <a:p>
            <a:pPr algn="ctr"/>
            <a:endParaRPr lang="en-PH" sz="4000" dirty="0">
              <a:effectLst/>
              <a:latin typeface="Arial Rounded MT Bold" panose="020F0704030504030204" pitchFamily="34" charset="0"/>
              <a:ea typeface="Calibri" panose="020F0502020204030204" pitchFamily="34" charset="0"/>
              <a:cs typeface="Times New Roman" panose="02020603050405020304" pitchFamily="18" charset="0"/>
            </a:endParaRPr>
          </a:p>
          <a:p>
            <a:pPr algn="ctr"/>
            <a:r>
              <a:rPr lang="en-US" sz="2800" b="1" dirty="0">
                <a:effectLst/>
                <a:latin typeface="Arial Rounded MT Bold" panose="020F0704030504030204" pitchFamily="34" charset="0"/>
                <a:ea typeface="Calibri" panose="020F0502020204030204" pitchFamily="34" charset="0"/>
                <a:cs typeface="Times New Roman" panose="02020603050405020304" pitchFamily="18" charset="0"/>
              </a:rPr>
              <a:t>(Approved by the Board of Trustees, 26 February 2021)</a:t>
            </a:r>
            <a:endParaRPr lang="en-PH" sz="2800" dirty="0">
              <a:effectLst/>
              <a:latin typeface="Arial Rounded MT Bold" panose="020F07040305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4066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728294" y="1882189"/>
            <a:ext cx="8896970" cy="5878532"/>
          </a:xfrm>
          <a:prstGeom prst="rect">
            <a:avLst/>
          </a:prstGeom>
          <a:noFill/>
        </p:spPr>
        <p:txBody>
          <a:bodyPr wrap="square">
            <a:spAutoFit/>
          </a:bodyPr>
          <a:lstStyle/>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Why the 2 months requirement?</a:t>
            </a:r>
          </a:p>
          <a:p>
            <a:pPr marL="514350" indent="-514350" algn="just">
              <a:buFont typeface="+mj-lt"/>
              <a:buAutoNum type="arabicPeriod"/>
            </a:pPr>
            <a:r>
              <a:rPr lang="en-US" sz="2800" dirty="0" smtClean="0">
                <a:latin typeface="Calibri" panose="020F0502020204030204" pitchFamily="34" charset="0"/>
                <a:ea typeface="Calibri" panose="020F0502020204030204" pitchFamily="34" charset="0"/>
                <a:cs typeface="Times New Roman" panose="02020603050405020304" pitchFamily="18" charset="0"/>
              </a:rPr>
              <a:t>give </a:t>
            </a:r>
            <a:r>
              <a:rPr lang="en-US" sz="2800" dirty="0">
                <a:latin typeface="Calibri" panose="020F0502020204030204" pitchFamily="34" charset="0"/>
                <a:ea typeface="Calibri" panose="020F0502020204030204" pitchFamily="34" charset="0"/>
                <a:cs typeface="Times New Roman" panose="02020603050405020304" pitchFamily="18" charset="0"/>
              </a:rPr>
              <a:t>the Team sufficient time to review the </a:t>
            </a:r>
            <a:r>
              <a:rPr lang="en-US" sz="2800" dirty="0" smtClean="0">
                <a:latin typeface="Calibri" panose="020F0502020204030204" pitchFamily="34" charset="0"/>
                <a:ea typeface="Calibri" panose="020F0502020204030204" pitchFamily="34" charset="0"/>
                <a:cs typeface="Times New Roman" panose="02020603050405020304" pitchFamily="18" charset="0"/>
              </a:rPr>
              <a:t>report and plan the remote site visit</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buFont typeface="+mj-lt"/>
              <a:buAutoNum type="arabicPeriod"/>
            </a:pPr>
            <a:r>
              <a:rPr lang="en-US" sz="2800" dirty="0" smtClean="0">
                <a:latin typeface="Calibri" panose="020F0502020204030204" pitchFamily="34" charset="0"/>
                <a:ea typeface="Calibri" panose="020F0502020204030204" pitchFamily="34" charset="0"/>
                <a:cs typeface="Times New Roman" panose="02020603050405020304" pitchFamily="18" charset="0"/>
              </a:rPr>
              <a:t>ask </a:t>
            </a:r>
            <a:r>
              <a:rPr lang="en-US" sz="2800" dirty="0">
                <a:latin typeface="Calibri" panose="020F0502020204030204" pitchFamily="34" charset="0"/>
                <a:ea typeface="Calibri" panose="020F0502020204030204" pitchFamily="34" charset="0"/>
                <a:cs typeface="Times New Roman" panose="02020603050405020304" pitchFamily="18" charset="0"/>
              </a:rPr>
              <a:t>for additional materials from the </a:t>
            </a:r>
            <a:r>
              <a:rPr lang="en-US" sz="2800" dirty="0" smtClean="0">
                <a:latin typeface="Calibri" panose="020F0502020204030204" pitchFamily="34" charset="0"/>
                <a:ea typeface="Calibri" panose="020F0502020204030204" pitchFamily="34" charset="0"/>
                <a:cs typeface="Times New Roman" panose="02020603050405020304" pitchFamily="18" charset="0"/>
              </a:rPr>
              <a:t>school* </a:t>
            </a:r>
          </a:p>
          <a:p>
            <a:pPr marL="514350" indent="-514350" algn="just">
              <a:buFont typeface="+mj-lt"/>
              <a:buAutoNum type="arabicPeriod"/>
            </a:pPr>
            <a:r>
              <a:rPr lang="en-US" sz="2800" dirty="0" smtClean="0">
                <a:latin typeface="Calibri" panose="020F0502020204030204" pitchFamily="34" charset="0"/>
                <a:ea typeface="Calibri" panose="020F0502020204030204" pitchFamily="34" charset="0"/>
                <a:cs typeface="Times New Roman" panose="02020603050405020304" pitchFamily="18" charset="0"/>
              </a:rPr>
              <a:t>be </a:t>
            </a:r>
            <a:r>
              <a:rPr lang="en-US" sz="2800" dirty="0">
                <a:latin typeface="Calibri" panose="020F0502020204030204" pitchFamily="34" charset="0"/>
                <a:ea typeface="Calibri" panose="020F0502020204030204" pitchFamily="34" charset="0"/>
                <a:cs typeface="Times New Roman" panose="02020603050405020304" pitchFamily="18" charset="0"/>
              </a:rPr>
              <a:t>familiar with the courses contained in the school’s Learning Management System.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en-US" sz="2400" dirty="0">
                <a:latin typeface="Calibri" panose="020F0502020204030204" pitchFamily="34" charset="0"/>
                <a:ea typeface="Calibri" panose="020F0502020204030204" pitchFamily="34" charset="0"/>
                <a:cs typeface="Times New Roman" panose="02020603050405020304" pitchFamily="18" charset="0"/>
              </a:rPr>
              <a:t>*</a:t>
            </a:r>
            <a:r>
              <a:rPr lang="en-US" sz="2400" dirty="0" smtClean="0">
                <a:latin typeface="Calibri" panose="020F0502020204030204" pitchFamily="34" charset="0"/>
                <a:ea typeface="Calibri" panose="020F0502020204030204" pitchFamily="34" charset="0"/>
                <a:cs typeface="Times New Roman" panose="02020603050405020304" pitchFamily="18" charset="0"/>
              </a:rPr>
              <a:t>Each </a:t>
            </a:r>
            <a:r>
              <a:rPr lang="en-US" sz="2400" dirty="0">
                <a:latin typeface="Calibri" panose="020F0502020204030204" pitchFamily="34" charset="0"/>
                <a:ea typeface="Calibri" panose="020F0502020204030204" pitchFamily="34" charset="0"/>
                <a:cs typeface="Times New Roman" panose="02020603050405020304" pitchFamily="18" charset="0"/>
              </a:rPr>
              <a:t>team member is given two (2) weeks to identify the additional materials it will ask the school to submit, forward the same to the Chairperson of the Team, who will submit a consolidated list to the Secretariat.  </a:t>
            </a:r>
            <a:endParaRPr lang="en-PH" sz="2400"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buFont typeface="+mj-lt"/>
              <a:buAutoNum type="arabicPeriod"/>
            </a:pP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buFont typeface="+mj-lt"/>
              <a:buAutoNum type="arabicPeriod"/>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56777" y="706678"/>
            <a:ext cx="5792036" cy="584775"/>
          </a:xfrm>
          <a:prstGeom prst="rect">
            <a:avLst/>
          </a:prstGeom>
          <a:noFill/>
        </p:spPr>
        <p:txBody>
          <a:bodyPr wrap="square">
            <a:spAutoFit/>
          </a:bodyPr>
          <a:lstStyle/>
          <a:p>
            <a:pPr lvl="0" algn="just"/>
            <a:r>
              <a:rPr lang="en-US" sz="3200" b="1" dirty="0">
                <a:latin typeface="Calibri" panose="020F0502020204030204" pitchFamily="34" charset="0"/>
                <a:ea typeface="Calibri" panose="020F0502020204030204" pitchFamily="34" charset="0"/>
                <a:cs typeface="Times New Roman" panose="02020603050405020304" pitchFamily="18" charset="0"/>
              </a:rPr>
              <a:t>2.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The </a:t>
            </a:r>
            <a:r>
              <a:rPr lang="en-US" sz="3200" b="1" dirty="0">
                <a:latin typeface="Calibri" panose="020F0502020204030204" pitchFamily="34" charset="0"/>
                <a:ea typeface="Calibri" panose="020F0502020204030204" pitchFamily="34" charset="0"/>
                <a:cs typeface="Times New Roman" panose="02020603050405020304" pitchFamily="18" charset="0"/>
              </a:rPr>
              <a:t>Self-Survey</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7762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800483" y="1612681"/>
            <a:ext cx="9272355" cy="4832092"/>
          </a:xfrm>
          <a:prstGeom prst="rect">
            <a:avLst/>
          </a:prstGeom>
          <a:noFill/>
        </p:spPr>
        <p:txBody>
          <a:bodyPr wrap="square">
            <a:spAutoFit/>
          </a:bodyPr>
          <a:lstStyle/>
          <a:p>
            <a:pPr algn="just"/>
            <a:r>
              <a:rPr lang="en-US" sz="2800" dirty="0">
                <a:latin typeface="Calibri" panose="020F0502020204030204" pitchFamily="34" charset="0"/>
                <a:ea typeface="Calibri" panose="020F0502020204030204" pitchFamily="34" charset="0"/>
                <a:cs typeface="Times New Roman" panose="02020603050405020304" pitchFamily="18" charset="0"/>
              </a:rPr>
              <a:t>The Secretariat will then forward the request for additional materials to the school, which will be given two (2) weeks to </a:t>
            </a:r>
            <a:r>
              <a:rPr lang="en-US" sz="2800" dirty="0" smtClean="0">
                <a:latin typeface="Calibri" panose="020F0502020204030204" pitchFamily="34" charset="0"/>
                <a:ea typeface="Calibri" panose="020F0502020204030204" pitchFamily="34" charset="0"/>
                <a:cs typeface="Times New Roman" panose="02020603050405020304" pitchFamily="18" charset="0"/>
              </a:rPr>
              <a:t>fulfill the request, download </a:t>
            </a:r>
            <a:r>
              <a:rPr lang="en-US" sz="2800" dirty="0">
                <a:latin typeface="Calibri" panose="020F0502020204030204" pitchFamily="34" charset="0"/>
                <a:ea typeface="Calibri" panose="020F0502020204030204" pitchFamily="34" charset="0"/>
                <a:cs typeface="Times New Roman" panose="02020603050405020304" pitchFamily="18" charset="0"/>
              </a:rPr>
              <a:t>the same in the digital storage </a:t>
            </a:r>
            <a:r>
              <a:rPr lang="en-US" sz="2800" dirty="0" smtClean="0">
                <a:latin typeface="Calibri" panose="020F0502020204030204" pitchFamily="34" charset="0"/>
                <a:ea typeface="Calibri" panose="020F0502020204030204" pitchFamily="34" charset="0"/>
                <a:cs typeface="Times New Roman" panose="02020603050405020304" pitchFamily="18" charset="0"/>
              </a:rPr>
              <a:t>file, </a:t>
            </a:r>
            <a:r>
              <a:rPr lang="en-US" sz="2800" dirty="0">
                <a:latin typeface="Calibri" panose="020F0502020204030204" pitchFamily="34" charset="0"/>
                <a:ea typeface="Calibri" panose="020F0502020204030204" pitchFamily="34" charset="0"/>
                <a:cs typeface="Times New Roman" panose="02020603050405020304" pitchFamily="18" charset="0"/>
              </a:rPr>
              <a:t>and inform the PAASCU Secretariat.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It </a:t>
            </a:r>
            <a:r>
              <a:rPr lang="en-US" sz="2800" dirty="0">
                <a:latin typeface="Calibri" panose="020F0502020204030204" pitchFamily="34" charset="0"/>
                <a:ea typeface="Calibri" panose="020F0502020204030204" pitchFamily="34" charset="0"/>
                <a:cs typeface="Times New Roman" panose="02020603050405020304" pitchFamily="18" charset="0"/>
              </a:rPr>
              <a:t>is to be noted that </a:t>
            </a:r>
            <a:r>
              <a:rPr lang="en-US" sz="2800" b="1" dirty="0">
                <a:latin typeface="Calibri" panose="020F0502020204030204" pitchFamily="34" charset="0"/>
                <a:ea typeface="Calibri" panose="020F0502020204030204" pitchFamily="34" charset="0"/>
                <a:cs typeface="Times New Roman" panose="02020603050405020304" pitchFamily="18" charset="0"/>
              </a:rPr>
              <a:t>a month before the survey visit</a:t>
            </a:r>
            <a:r>
              <a:rPr lang="en-US" sz="2800" dirty="0">
                <a:latin typeface="Calibri" panose="020F0502020204030204" pitchFamily="34" charset="0"/>
                <a:ea typeface="Calibri" panose="020F0502020204030204" pitchFamily="34" charset="0"/>
                <a:cs typeface="Times New Roman" panose="02020603050405020304" pitchFamily="18" charset="0"/>
              </a:rPr>
              <a:t>, the Self-Survey Report, and the supporting materials are </a:t>
            </a:r>
            <a:r>
              <a:rPr lang="en-US" sz="2800" b="1" dirty="0">
                <a:latin typeface="Calibri" panose="020F0502020204030204" pitchFamily="34" charset="0"/>
                <a:ea typeface="Calibri" panose="020F0502020204030204" pitchFamily="34" charset="0"/>
                <a:cs typeface="Times New Roman" panose="02020603050405020304" pitchFamily="18" charset="0"/>
              </a:rPr>
              <a:t>deemed sufficient to undertake the visit</a:t>
            </a: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b="1" dirty="0" smtClean="0">
                <a:latin typeface="Calibri" panose="020F0502020204030204" pitchFamily="34" charset="0"/>
                <a:ea typeface="Calibri" panose="020F0502020204030204" pitchFamily="34" charset="0"/>
                <a:cs typeface="Times New Roman" panose="02020603050405020304" pitchFamily="18" charset="0"/>
              </a:rPr>
              <a:t>Appendix </a:t>
            </a:r>
            <a:r>
              <a:rPr lang="en-US" sz="2800" b="1" dirty="0">
                <a:latin typeface="Calibri" panose="020F0502020204030204" pitchFamily="34" charset="0"/>
                <a:ea typeface="Calibri" panose="020F0502020204030204" pitchFamily="34" charset="0"/>
                <a:cs typeface="Times New Roman" panose="02020603050405020304" pitchFamily="18" charset="0"/>
              </a:rPr>
              <a:t>C</a:t>
            </a:r>
            <a:r>
              <a:rPr lang="en-US" sz="2800" dirty="0">
                <a:latin typeface="Calibri" panose="020F0502020204030204" pitchFamily="34" charset="0"/>
                <a:ea typeface="Calibri" panose="020F0502020204030204" pitchFamily="34" charset="0"/>
                <a:cs typeface="Times New Roman" panose="02020603050405020304" pitchFamily="18" charset="0"/>
              </a:rPr>
              <a:t> shows the timeline and the related </a:t>
            </a:r>
            <a:r>
              <a:rPr lang="en-US" sz="2800" dirty="0" smtClean="0">
                <a:latin typeface="Calibri" panose="020F0502020204030204" pitchFamily="34" charset="0"/>
                <a:ea typeface="Calibri" panose="020F0502020204030204" pitchFamily="34" charset="0"/>
                <a:cs typeface="Times New Roman" panose="02020603050405020304" pitchFamily="18" charset="0"/>
              </a:rPr>
              <a:t>preparatory activities before the </a:t>
            </a:r>
            <a:r>
              <a:rPr lang="en-US" sz="2800" dirty="0">
                <a:latin typeface="Calibri" panose="020F0502020204030204" pitchFamily="34" charset="0"/>
                <a:ea typeface="Calibri" panose="020F0502020204030204" pitchFamily="34" charset="0"/>
                <a:cs typeface="Times New Roman" panose="02020603050405020304" pitchFamily="18" charset="0"/>
              </a:rPr>
              <a:t>visit.  </a:t>
            </a: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56777" y="706678"/>
            <a:ext cx="5792036" cy="584775"/>
          </a:xfrm>
          <a:prstGeom prst="rect">
            <a:avLst/>
          </a:prstGeom>
          <a:noFill/>
        </p:spPr>
        <p:txBody>
          <a:bodyPr wrap="square">
            <a:spAutoFit/>
          </a:bodyPr>
          <a:lstStyle/>
          <a:p>
            <a:pPr lvl="0" algn="just"/>
            <a:r>
              <a:rPr lang="en-US" sz="3200" b="1" dirty="0">
                <a:latin typeface="Calibri" panose="020F0502020204030204" pitchFamily="34" charset="0"/>
                <a:ea typeface="Calibri" panose="020F0502020204030204" pitchFamily="34" charset="0"/>
                <a:cs typeface="Times New Roman" panose="02020603050405020304" pitchFamily="18" charset="0"/>
              </a:rPr>
              <a:t>2.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The </a:t>
            </a:r>
            <a:r>
              <a:rPr lang="en-US" sz="3200" b="1" dirty="0">
                <a:latin typeface="Calibri" panose="020F0502020204030204" pitchFamily="34" charset="0"/>
                <a:ea typeface="Calibri" panose="020F0502020204030204" pitchFamily="34" charset="0"/>
                <a:cs typeface="Times New Roman" panose="02020603050405020304" pitchFamily="18" charset="0"/>
              </a:rPr>
              <a:t>Self-Survey</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5209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747546" y="1445829"/>
            <a:ext cx="9065410" cy="6370975"/>
          </a:xfrm>
          <a:prstGeom prst="rect">
            <a:avLst/>
          </a:prstGeom>
          <a:noFill/>
        </p:spPr>
        <p:txBody>
          <a:bodyPr wrap="square">
            <a:spAutoFit/>
          </a:bodyPr>
          <a:lstStyle/>
          <a:p>
            <a:pPr algn="just"/>
            <a:r>
              <a:rPr lang="en-US" sz="2800" dirty="0">
                <a:latin typeface="Calibri" panose="020F0502020204030204" pitchFamily="34" charset="0"/>
                <a:ea typeface="Calibri" panose="020F0502020204030204" pitchFamily="34" charset="0"/>
                <a:cs typeface="Times New Roman" panose="02020603050405020304" pitchFamily="18" charset="0"/>
              </a:rPr>
              <a:t>A school applying for a Preliminary Survey is not placed on the visit-ready list until PAASCU, through the relevant Commission, has assigned a consultant.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The </a:t>
            </a:r>
            <a:r>
              <a:rPr lang="en-US" sz="2800" dirty="0">
                <a:latin typeface="Calibri" panose="020F0502020204030204" pitchFamily="34" charset="0"/>
                <a:ea typeface="Calibri" panose="020F0502020204030204" pitchFamily="34" charset="0"/>
                <a:cs typeface="Times New Roman" panose="02020603050405020304" pitchFamily="18" charset="0"/>
              </a:rPr>
              <a:t>consultant </a:t>
            </a:r>
            <a:r>
              <a:rPr lang="en-US" sz="2800" dirty="0" smtClean="0">
                <a:latin typeface="Calibri" panose="020F0502020204030204" pitchFamily="34" charset="0"/>
                <a:ea typeface="Calibri" panose="020F0502020204030204" pitchFamily="34" charset="0"/>
                <a:cs typeface="Times New Roman" panose="02020603050405020304" pitchFamily="18" charset="0"/>
              </a:rPr>
              <a:t>will:</a:t>
            </a:r>
          </a:p>
          <a:p>
            <a:pPr marL="457200" indent="-457200" algn="just">
              <a:buFont typeface="Arial" panose="020B0604020202020204" pitchFamily="34" charset="0"/>
              <a:buChar char="•"/>
            </a:pPr>
            <a:r>
              <a:rPr lang="en-US" sz="2400" dirty="0" smtClean="0">
                <a:latin typeface="Calibri" panose="020F0502020204030204" pitchFamily="34" charset="0"/>
                <a:ea typeface="Calibri" panose="020F0502020204030204" pitchFamily="34" charset="0"/>
                <a:cs typeface="Times New Roman" panose="02020603050405020304" pitchFamily="18" charset="0"/>
              </a:rPr>
              <a:t>guide </a:t>
            </a:r>
            <a:r>
              <a:rPr lang="en-US" sz="2400" dirty="0">
                <a:latin typeface="Calibri" panose="020F0502020204030204" pitchFamily="34" charset="0"/>
                <a:ea typeface="Calibri" panose="020F0502020204030204" pitchFamily="34" charset="0"/>
                <a:cs typeface="Times New Roman" panose="02020603050405020304" pitchFamily="18" charset="0"/>
              </a:rPr>
              <a:t>the Preliminary Visit preparations, including any improvement in the submitted Self-Survey Report and supporting materials.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lgn="just">
              <a:buFont typeface="Arial" panose="020B0604020202020204" pitchFamily="34" charset="0"/>
              <a:buChar char="•"/>
            </a:pPr>
            <a:r>
              <a:rPr lang="en-US" sz="2400" dirty="0" smtClean="0">
                <a:latin typeface="Calibri" panose="020F0502020204030204" pitchFamily="34" charset="0"/>
                <a:ea typeface="Calibri" panose="020F0502020204030204" pitchFamily="34" charset="0"/>
                <a:cs typeface="Times New Roman" panose="02020603050405020304" pitchFamily="18" charset="0"/>
              </a:rPr>
              <a:t>determine </a:t>
            </a:r>
            <a:r>
              <a:rPr lang="en-US" sz="2400" dirty="0">
                <a:latin typeface="Calibri" panose="020F0502020204030204" pitchFamily="34" charset="0"/>
                <a:ea typeface="Calibri" panose="020F0502020204030204" pitchFamily="34" charset="0"/>
                <a:cs typeface="Times New Roman" panose="02020603050405020304" pitchFamily="18" charset="0"/>
              </a:rPr>
              <a:t>the school's readiness and inform PAASCU of the school's earliest time to undertake the visit.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lgn="just">
              <a:buFont typeface="Arial" panose="020B0604020202020204" pitchFamily="34" charset="0"/>
              <a:buChar char="•"/>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A </a:t>
            </a:r>
            <a:r>
              <a:rPr lang="en-US" sz="2800" dirty="0">
                <a:latin typeface="Calibri" panose="020F0502020204030204" pitchFamily="34" charset="0"/>
                <a:ea typeface="Calibri" panose="020F0502020204030204" pitchFamily="34" charset="0"/>
                <a:cs typeface="Times New Roman" panose="02020603050405020304" pitchFamily="18" charset="0"/>
              </a:rPr>
              <a:t>school can request a Consultant after it has completed its self-survey.</a:t>
            </a:r>
            <a:endParaRPr lang="en-PH" sz="2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buFont typeface="+mj-lt"/>
              <a:buAutoNum type="arabicPeriod"/>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56777" y="706678"/>
            <a:ext cx="5792036" cy="584775"/>
          </a:xfrm>
          <a:prstGeom prst="rect">
            <a:avLst/>
          </a:prstGeom>
          <a:noFill/>
        </p:spPr>
        <p:txBody>
          <a:bodyPr wrap="square">
            <a:spAutoFit/>
          </a:bodyPr>
          <a:lstStyle/>
          <a:p>
            <a:pPr lvl="0" algn="just"/>
            <a:r>
              <a:rPr lang="en-US" sz="3200" b="1" dirty="0">
                <a:latin typeface="Calibri" panose="020F0502020204030204" pitchFamily="34" charset="0"/>
                <a:ea typeface="Calibri" panose="020F0502020204030204" pitchFamily="34" charset="0"/>
                <a:cs typeface="Times New Roman" panose="02020603050405020304" pitchFamily="18" charset="0"/>
              </a:rPr>
              <a:t>3.</a:t>
            </a: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smtClean="0">
                <a:latin typeface="Calibri" panose="020F0502020204030204" pitchFamily="34" charset="0"/>
                <a:ea typeface="Calibri" panose="020F0502020204030204" pitchFamily="34" charset="0"/>
                <a:cs typeface="Times New Roman" panose="02020603050405020304" pitchFamily="18" charset="0"/>
              </a:rPr>
              <a:t> </a:t>
            </a:r>
            <a:r>
              <a:rPr lang="en-US" sz="3200" b="1" dirty="0" smtClean="0">
                <a:latin typeface="Calibri" panose="020F0502020204030204" pitchFamily="34" charset="0"/>
                <a:ea typeface="Calibri" panose="020F0502020204030204" pitchFamily="34" charset="0"/>
                <a:cs typeface="Times New Roman" panose="02020603050405020304" pitchFamily="18" charset="0"/>
              </a:rPr>
              <a:t>The </a:t>
            </a:r>
            <a:r>
              <a:rPr lang="en-US" sz="3200" b="1" dirty="0">
                <a:latin typeface="Calibri" panose="020F0502020204030204" pitchFamily="34" charset="0"/>
                <a:ea typeface="Calibri" panose="020F0502020204030204" pitchFamily="34" charset="0"/>
                <a:cs typeface="Times New Roman" panose="02020603050405020304" pitchFamily="18" charset="0"/>
              </a:rPr>
              <a:t>Consultancy Visit</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2663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766796" y="1835652"/>
            <a:ext cx="9065410" cy="4832092"/>
          </a:xfrm>
          <a:prstGeom prst="rect">
            <a:avLst/>
          </a:prstGeom>
          <a:noFill/>
        </p:spPr>
        <p:txBody>
          <a:bodyPr wrap="square">
            <a:spAutoFit/>
          </a:bodyPr>
          <a:lstStyle/>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The consultancy </a:t>
            </a:r>
            <a:r>
              <a:rPr lang="en-US" sz="2800" dirty="0">
                <a:latin typeface="Calibri" panose="020F0502020204030204" pitchFamily="34" charset="0"/>
                <a:ea typeface="Calibri" panose="020F0502020204030204" pitchFamily="34" charset="0"/>
                <a:cs typeface="Times New Roman" panose="02020603050405020304" pitchFamily="18" charset="0"/>
              </a:rPr>
              <a:t>will be done </a:t>
            </a:r>
            <a:r>
              <a:rPr lang="en-US" sz="2800" dirty="0" smtClean="0">
                <a:latin typeface="Calibri" panose="020F0502020204030204" pitchFamily="34" charset="0"/>
                <a:ea typeface="Calibri" panose="020F0502020204030204" pitchFamily="34" charset="0"/>
                <a:cs typeface="Times New Roman" panose="02020603050405020304" pitchFamily="18" charset="0"/>
              </a:rPr>
              <a:t>virtually.</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Flexibility </a:t>
            </a:r>
            <a:r>
              <a:rPr lang="en-US" sz="2800" dirty="0">
                <a:latin typeface="Calibri" panose="020F0502020204030204" pitchFamily="34" charset="0"/>
                <a:ea typeface="Calibri" panose="020F0502020204030204" pitchFamily="34" charset="0"/>
                <a:cs typeface="Times New Roman" panose="02020603050405020304" pitchFamily="18" charset="0"/>
              </a:rPr>
              <a:t>is encouraged in the conduct of the consultancy visit, including the scheduling of meetings and the communication channels to be used.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The </a:t>
            </a:r>
            <a:r>
              <a:rPr lang="en-US" sz="2800" dirty="0">
                <a:latin typeface="Calibri" panose="020F0502020204030204" pitchFamily="34" charset="0"/>
                <a:ea typeface="Calibri" panose="020F0502020204030204" pitchFamily="34" charset="0"/>
                <a:cs typeface="Times New Roman" panose="02020603050405020304" pitchFamily="18" charset="0"/>
              </a:rPr>
              <a:t>school and the consultant will agree on the </a:t>
            </a:r>
            <a:r>
              <a:rPr lang="en-US" sz="2800" dirty="0" smtClean="0">
                <a:latin typeface="Calibri" panose="020F0502020204030204" pitchFamily="34" charset="0"/>
                <a:ea typeface="Calibri" panose="020F0502020204030204" pitchFamily="34" charset="0"/>
                <a:cs typeface="Times New Roman" panose="02020603050405020304" pitchFamily="18" charset="0"/>
              </a:rPr>
              <a:t>agenda </a:t>
            </a:r>
            <a:r>
              <a:rPr lang="en-US" sz="2800" dirty="0">
                <a:latin typeface="Calibri" panose="020F0502020204030204" pitchFamily="34" charset="0"/>
                <a:ea typeface="Calibri" panose="020F0502020204030204" pitchFamily="34" charset="0"/>
                <a:cs typeface="Times New Roman" panose="02020603050405020304" pitchFamily="18" charset="0"/>
              </a:rPr>
              <a:t>and this should be communicated by the consultant to </a:t>
            </a:r>
            <a:r>
              <a:rPr lang="en-US" sz="2800" dirty="0" smtClean="0">
                <a:latin typeface="Calibri" panose="020F0502020204030204" pitchFamily="34" charset="0"/>
                <a:ea typeface="Calibri" panose="020F0502020204030204" pitchFamily="34" charset="0"/>
                <a:cs typeface="Times New Roman" panose="02020603050405020304" pitchFamily="18" charset="0"/>
              </a:rPr>
              <a:t>the Secretariat.</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buFont typeface="+mj-lt"/>
              <a:buAutoNum type="arabicPeriod"/>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23089" y="525816"/>
            <a:ext cx="5792036" cy="584775"/>
          </a:xfrm>
          <a:prstGeom prst="rect">
            <a:avLst/>
          </a:prstGeom>
          <a:noFill/>
        </p:spPr>
        <p:txBody>
          <a:bodyPr wrap="square">
            <a:spAutoFit/>
          </a:bodyPr>
          <a:lstStyle/>
          <a:p>
            <a:pPr lvl="0" algn="just"/>
            <a:r>
              <a:rPr lang="en-US" sz="3200" b="1" dirty="0">
                <a:latin typeface="Calibri" panose="020F0502020204030204" pitchFamily="34" charset="0"/>
                <a:ea typeface="Calibri" panose="020F0502020204030204" pitchFamily="34" charset="0"/>
                <a:cs typeface="Times New Roman" panose="02020603050405020304" pitchFamily="18" charset="0"/>
              </a:rPr>
              <a:t>3.</a:t>
            </a: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smtClean="0">
                <a:latin typeface="Calibri" panose="020F0502020204030204" pitchFamily="34" charset="0"/>
                <a:ea typeface="Calibri" panose="020F0502020204030204" pitchFamily="34" charset="0"/>
                <a:cs typeface="Times New Roman" panose="02020603050405020304" pitchFamily="18" charset="0"/>
              </a:rPr>
              <a:t> </a:t>
            </a:r>
            <a:r>
              <a:rPr lang="en-US" sz="3200" b="1" dirty="0" smtClean="0">
                <a:latin typeface="Calibri" panose="020F0502020204030204" pitchFamily="34" charset="0"/>
                <a:ea typeface="Calibri" panose="020F0502020204030204" pitchFamily="34" charset="0"/>
                <a:cs typeface="Times New Roman" panose="02020603050405020304" pitchFamily="18" charset="0"/>
              </a:rPr>
              <a:t>The </a:t>
            </a:r>
            <a:r>
              <a:rPr lang="en-US" sz="3200" b="1" dirty="0">
                <a:latin typeface="Calibri" panose="020F0502020204030204" pitchFamily="34" charset="0"/>
                <a:ea typeface="Calibri" panose="020F0502020204030204" pitchFamily="34" charset="0"/>
                <a:cs typeface="Times New Roman" panose="02020603050405020304" pitchFamily="18" charset="0"/>
              </a:rPr>
              <a:t>Consultancy Visit</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9303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713857" y="1532456"/>
            <a:ext cx="9546674" cy="5693866"/>
          </a:xfrm>
          <a:prstGeom prst="rect">
            <a:avLst/>
          </a:prstGeom>
          <a:noFill/>
        </p:spPr>
        <p:txBody>
          <a:bodyPr wrap="square">
            <a:spAutoFit/>
          </a:bodyPr>
          <a:lstStyle/>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A Survey Team will conduct </a:t>
            </a:r>
            <a:r>
              <a:rPr lang="en-US" sz="2800" dirty="0">
                <a:latin typeface="Calibri" panose="020F0502020204030204" pitchFamily="34" charset="0"/>
                <a:ea typeface="Calibri" panose="020F0502020204030204" pitchFamily="34" charset="0"/>
                <a:cs typeface="Times New Roman" panose="02020603050405020304" pitchFamily="18" charset="0"/>
              </a:rPr>
              <a:t>the </a:t>
            </a:r>
            <a:r>
              <a:rPr lang="en-US" sz="2800" dirty="0" smtClean="0">
                <a:latin typeface="Calibri" panose="020F0502020204030204" pitchFamily="34" charset="0"/>
                <a:ea typeface="Calibri" panose="020F0502020204030204" pitchFamily="34" charset="0"/>
                <a:cs typeface="Times New Roman" panose="02020603050405020304" pitchFamily="18" charset="0"/>
              </a:rPr>
              <a:t>remote site visit using the Zoom platform that PAASCU will provide. </a:t>
            </a: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The </a:t>
            </a:r>
            <a:r>
              <a:rPr lang="en-US" sz="2800" dirty="0">
                <a:latin typeface="Calibri" panose="020F0502020204030204" pitchFamily="34" charset="0"/>
                <a:ea typeface="Calibri" panose="020F0502020204030204" pitchFamily="34" charset="0"/>
                <a:cs typeface="Times New Roman" panose="02020603050405020304" pitchFamily="18" charset="0"/>
              </a:rPr>
              <a:t>Team takes a general look at the school’s situation, validates the Self-Survey Report through interviews </a:t>
            </a:r>
            <a:r>
              <a:rPr lang="en-US" sz="2800" dirty="0" smtClean="0">
                <a:latin typeface="Calibri" panose="020F0502020204030204" pitchFamily="34" charset="0"/>
                <a:ea typeface="Calibri" panose="020F0502020204030204" pitchFamily="34" charset="0"/>
                <a:cs typeface="Times New Roman" panose="02020603050405020304" pitchFamily="18" charset="0"/>
              </a:rPr>
              <a:t>and examination of evidence, </a:t>
            </a:r>
            <a:r>
              <a:rPr lang="en-US" sz="2800" dirty="0">
                <a:latin typeface="Calibri" panose="020F0502020204030204" pitchFamily="34" charset="0"/>
                <a:ea typeface="Calibri" panose="020F0502020204030204" pitchFamily="34" charset="0"/>
                <a:cs typeface="Times New Roman" panose="02020603050405020304" pitchFamily="18" charset="0"/>
              </a:rPr>
              <a:t>studies the recommendations presented in the Self-Survey Report, cites </a:t>
            </a:r>
            <a:r>
              <a:rPr lang="en-US" sz="2800" dirty="0" smtClean="0">
                <a:latin typeface="Calibri" panose="020F0502020204030204" pitchFamily="34" charset="0"/>
                <a:ea typeface="Calibri" panose="020F0502020204030204" pitchFamily="34" charset="0"/>
                <a:cs typeface="Times New Roman" panose="02020603050405020304" pitchFamily="18" charset="0"/>
              </a:rPr>
              <a:t>best </a:t>
            </a:r>
            <a:r>
              <a:rPr lang="en-US" sz="2800" dirty="0">
                <a:latin typeface="Calibri" panose="020F0502020204030204" pitchFamily="34" charset="0"/>
                <a:ea typeface="Calibri" panose="020F0502020204030204" pitchFamily="34" charset="0"/>
                <a:cs typeface="Times New Roman" panose="02020603050405020304" pitchFamily="18" charset="0"/>
              </a:rPr>
              <a:t>features of the diﬀerent areas, and makes recommendations of its own where necessary.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Once </a:t>
            </a:r>
            <a:r>
              <a:rPr lang="en-US" sz="2800" dirty="0">
                <a:latin typeface="Calibri" panose="020F0502020204030204" pitchFamily="34" charset="0"/>
                <a:ea typeface="Calibri" panose="020F0502020204030204" pitchFamily="34" charset="0"/>
                <a:cs typeface="Times New Roman" panose="02020603050405020304" pitchFamily="18" charset="0"/>
              </a:rPr>
              <a:t>the program is judged ready for a Formal Survey Visit, it is granted "Candidate" status for a two (2)-year period.</a:t>
            </a:r>
            <a:endParaRPr lang="en-PH" sz="2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buFont typeface="+mj-lt"/>
              <a:buAutoNum type="arabicPeriod"/>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23089" y="525816"/>
            <a:ext cx="5792036" cy="584775"/>
          </a:xfrm>
          <a:prstGeom prst="rect">
            <a:avLst/>
          </a:prstGeom>
          <a:noFill/>
        </p:spPr>
        <p:txBody>
          <a:bodyPr wrap="square">
            <a:spAutoFit/>
          </a:bodyPr>
          <a:lstStyle/>
          <a:p>
            <a:pPr algn="just"/>
            <a:r>
              <a:rPr lang="en-US" sz="3200" b="1" dirty="0">
                <a:latin typeface="Calibri" panose="020F0502020204030204" pitchFamily="34" charset="0"/>
                <a:ea typeface="Calibri" panose="020F0502020204030204" pitchFamily="34" charset="0"/>
                <a:cs typeface="Times New Roman" panose="02020603050405020304" pitchFamily="18" charset="0"/>
              </a:rPr>
              <a:t>4.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The </a:t>
            </a:r>
            <a:r>
              <a:rPr lang="en-US" sz="3200" b="1" dirty="0">
                <a:latin typeface="Calibri" panose="020F0502020204030204" pitchFamily="34" charset="0"/>
                <a:ea typeface="Calibri" panose="020F0502020204030204" pitchFamily="34" charset="0"/>
                <a:cs typeface="Times New Roman" panose="02020603050405020304" pitchFamily="18" charset="0"/>
              </a:rPr>
              <a:t>Preliminary Visit</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0986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713857" y="1532456"/>
            <a:ext cx="9546674" cy="5262979"/>
          </a:xfrm>
          <a:prstGeom prst="rect">
            <a:avLst/>
          </a:prstGeom>
          <a:noFill/>
        </p:spPr>
        <p:txBody>
          <a:bodyPr wrap="square">
            <a:spAutoFit/>
          </a:bodyPr>
          <a:lstStyle/>
          <a:p>
            <a:pPr algn="just"/>
            <a:r>
              <a:rPr lang="en-US" sz="2800" dirty="0">
                <a:latin typeface="Calibri" panose="020F0502020204030204" pitchFamily="34" charset="0"/>
                <a:ea typeface="Calibri" panose="020F0502020204030204" pitchFamily="34" charset="0"/>
                <a:cs typeface="Times New Roman" panose="02020603050405020304" pitchFamily="18" charset="0"/>
              </a:rPr>
              <a:t>It is suggested that all meetings during the two (2) day visit will be conducted in </a:t>
            </a:r>
            <a:r>
              <a:rPr lang="en-US" sz="2800" dirty="0" smtClean="0">
                <a:latin typeface="Calibri" panose="020F0502020204030204" pitchFamily="34" charset="0"/>
                <a:ea typeface="Calibri" panose="020F0502020204030204" pitchFamily="34" charset="0"/>
                <a:cs typeface="Times New Roman" panose="02020603050405020304" pitchFamily="18" charset="0"/>
              </a:rPr>
              <a:t>plenary. </a:t>
            </a:r>
            <a:r>
              <a:rPr lang="en-US" sz="2800" dirty="0" smtClean="0">
                <a:latin typeface="Calibri" panose="020F0502020204030204" pitchFamily="34" charset="0"/>
                <a:ea typeface="Calibri" panose="020F0502020204030204" pitchFamily="34" charset="0"/>
                <a:cs typeface="Times New Roman" panose="02020603050405020304" pitchFamily="18" charset="0"/>
              </a:rPr>
              <a:t> There </a:t>
            </a:r>
            <a:r>
              <a:rPr lang="en-US" sz="2800" dirty="0">
                <a:latin typeface="Calibri" panose="020F0502020204030204" pitchFamily="34" charset="0"/>
                <a:ea typeface="Calibri" panose="020F0502020204030204" pitchFamily="34" charset="0"/>
                <a:cs typeface="Times New Roman" panose="02020603050405020304" pitchFamily="18" charset="0"/>
              </a:rPr>
              <a:t>may be instances; however, that the Team will decide to schedule concurrent </a:t>
            </a:r>
            <a:r>
              <a:rPr lang="en-US" sz="2800" dirty="0" smtClean="0">
                <a:latin typeface="Calibri" panose="020F0502020204030204" pitchFamily="34" charset="0"/>
                <a:ea typeface="Calibri" panose="020F0502020204030204" pitchFamily="34" charset="0"/>
                <a:cs typeface="Times New Roman" panose="02020603050405020304" pitchFamily="18" charset="0"/>
              </a:rPr>
              <a:t>meetings.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A </a:t>
            </a:r>
            <a:r>
              <a:rPr lang="en-US" sz="2800" dirty="0">
                <a:latin typeface="Calibri" panose="020F0502020204030204" pitchFamily="34" charset="0"/>
                <a:ea typeface="Calibri" panose="020F0502020204030204" pitchFamily="34" charset="0"/>
                <a:cs typeface="Times New Roman" panose="02020603050405020304" pitchFamily="18" charset="0"/>
              </a:rPr>
              <a:t>10 or 15-minute private discussion of the team will follow each meeting </a:t>
            </a:r>
            <a:r>
              <a:rPr lang="en-US" sz="2800" dirty="0" smtClean="0">
                <a:latin typeface="Calibri" panose="020F0502020204030204" pitchFamily="34" charset="0"/>
                <a:ea typeface="Calibri" panose="020F0502020204030204" pitchFamily="34" charset="0"/>
                <a:cs typeface="Times New Roman" panose="02020603050405020304" pitchFamily="18" charset="0"/>
              </a:rPr>
              <a:t>to:</a:t>
            </a:r>
          </a:p>
          <a:p>
            <a:pPr marL="457200" indent="-457200" algn="just">
              <a:buFont typeface="Arial" panose="020B0604020202020204" pitchFamily="34" charset="0"/>
              <a:buChar char="•"/>
            </a:pPr>
            <a:r>
              <a:rPr lang="en-US" sz="2800" dirty="0" smtClean="0">
                <a:latin typeface="Calibri" panose="020F0502020204030204" pitchFamily="34" charset="0"/>
                <a:ea typeface="Calibri" panose="020F0502020204030204" pitchFamily="34" charset="0"/>
                <a:cs typeface="Times New Roman" panose="02020603050405020304" pitchFamily="18" charset="0"/>
              </a:rPr>
              <a:t>highlight </a:t>
            </a:r>
            <a:r>
              <a:rPr lang="en-US" sz="2800" dirty="0">
                <a:latin typeface="Calibri" panose="020F0502020204030204" pitchFamily="34" charset="0"/>
                <a:ea typeface="Calibri" panose="020F0502020204030204" pitchFamily="34" charset="0"/>
                <a:cs typeface="Times New Roman" panose="02020603050405020304" pitchFamily="18" charset="0"/>
              </a:rPr>
              <a:t>key points discussed and plan for the succeeding </a:t>
            </a:r>
            <a:r>
              <a:rPr lang="en-US" sz="2800" dirty="0" smtClean="0">
                <a:latin typeface="Calibri" panose="020F0502020204030204" pitchFamily="34" charset="0"/>
                <a:ea typeface="Calibri" panose="020F0502020204030204" pitchFamily="34" charset="0"/>
                <a:cs typeface="Times New Roman" panose="02020603050405020304" pitchFamily="18" charset="0"/>
              </a:rPr>
              <a:t>meeting </a:t>
            </a:r>
          </a:p>
          <a:p>
            <a:pPr marL="457200" indent="-457200" algn="just">
              <a:buFont typeface="Arial" panose="020B0604020202020204" pitchFamily="34" charset="0"/>
              <a:buChar char="•"/>
            </a:pPr>
            <a:r>
              <a:rPr lang="en-US" sz="2800" dirty="0" smtClean="0">
                <a:latin typeface="Calibri" panose="020F0502020204030204" pitchFamily="34" charset="0"/>
                <a:ea typeface="Calibri" panose="020F0502020204030204" pitchFamily="34" charset="0"/>
                <a:cs typeface="Times New Roman" panose="02020603050405020304" pitchFamily="18" charset="0"/>
              </a:rPr>
              <a:t>to </a:t>
            </a:r>
            <a:r>
              <a:rPr lang="en-US" sz="2800" dirty="0">
                <a:latin typeface="Calibri" panose="020F0502020204030204" pitchFamily="34" charset="0"/>
                <a:ea typeface="Calibri" panose="020F0502020204030204" pitchFamily="34" charset="0"/>
                <a:cs typeface="Times New Roman" panose="02020603050405020304" pitchFamily="18" charset="0"/>
              </a:rPr>
              <a:t>allow the new set of interviewees to enter the virtual meeting room.  </a:t>
            </a:r>
            <a:endParaRPr lang="en-PH" sz="2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buFont typeface="+mj-lt"/>
              <a:buAutoNum type="arabicPeriod"/>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23089" y="525816"/>
            <a:ext cx="5792036" cy="584775"/>
          </a:xfrm>
          <a:prstGeom prst="rect">
            <a:avLst/>
          </a:prstGeom>
          <a:noFill/>
        </p:spPr>
        <p:txBody>
          <a:bodyPr wrap="square">
            <a:spAutoFit/>
          </a:bodyPr>
          <a:lstStyle/>
          <a:p>
            <a:pPr algn="just"/>
            <a:r>
              <a:rPr lang="en-US" sz="3200" b="1" dirty="0">
                <a:latin typeface="Calibri" panose="020F0502020204030204" pitchFamily="34" charset="0"/>
                <a:ea typeface="Calibri" panose="020F0502020204030204" pitchFamily="34" charset="0"/>
                <a:cs typeface="Times New Roman" panose="02020603050405020304" pitchFamily="18" charset="0"/>
              </a:rPr>
              <a:t>4.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The </a:t>
            </a:r>
            <a:r>
              <a:rPr lang="en-US" sz="3200" b="1" dirty="0">
                <a:latin typeface="Calibri" panose="020F0502020204030204" pitchFamily="34" charset="0"/>
                <a:ea typeface="Calibri" panose="020F0502020204030204" pitchFamily="34" charset="0"/>
                <a:cs typeface="Times New Roman" panose="02020603050405020304" pitchFamily="18" charset="0"/>
              </a:rPr>
              <a:t>Preliminary Visit</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6065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713857" y="1532456"/>
            <a:ext cx="9546674" cy="5262979"/>
          </a:xfrm>
          <a:prstGeom prst="rect">
            <a:avLst/>
          </a:prstGeom>
          <a:noFill/>
        </p:spPr>
        <p:txBody>
          <a:bodyPr wrap="square">
            <a:spAutoFit/>
          </a:bodyPr>
          <a:lstStyle/>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Synchronous classes </a:t>
            </a:r>
            <a:r>
              <a:rPr lang="en-US" sz="2800" dirty="0">
                <a:latin typeface="Calibri" panose="020F0502020204030204" pitchFamily="34" charset="0"/>
                <a:ea typeface="Calibri" panose="020F0502020204030204" pitchFamily="34" charset="0"/>
                <a:cs typeface="Times New Roman" panose="02020603050405020304" pitchFamily="18" charset="0"/>
              </a:rPr>
              <a:t>will be observed virtually, and a </a:t>
            </a:r>
            <a:r>
              <a:rPr lang="en-US" sz="2800" dirty="0" smtClean="0">
                <a:latin typeface="Calibri" panose="020F0502020204030204" pitchFamily="34" charset="0"/>
                <a:ea typeface="Calibri" panose="020F0502020204030204" pitchFamily="34" charset="0"/>
                <a:cs typeface="Times New Roman" panose="02020603050405020304" pitchFamily="18" charset="0"/>
              </a:rPr>
              <a:t>virtual tour </a:t>
            </a:r>
            <a:r>
              <a:rPr lang="en-US" sz="2800" dirty="0">
                <a:latin typeface="Calibri" panose="020F0502020204030204" pitchFamily="34" charset="0"/>
                <a:ea typeface="Calibri" panose="020F0502020204030204" pitchFamily="34" charset="0"/>
                <a:cs typeface="Times New Roman" panose="02020603050405020304" pitchFamily="18" charset="0"/>
              </a:rPr>
              <a:t>of key facilities will also be conducted.   </a:t>
            </a:r>
            <a:endParaRPr lang="en-PH"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PH"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a:latin typeface="Calibri" panose="020F0502020204030204" pitchFamily="34" charset="0"/>
                <a:ea typeface="Calibri" panose="020F0502020204030204" pitchFamily="34" charset="0"/>
                <a:cs typeface="Times New Roman" panose="02020603050405020304" pitchFamily="18" charset="0"/>
              </a:rPr>
              <a:t>The agenda for the 2-day </a:t>
            </a:r>
            <a:r>
              <a:rPr lang="en-US" sz="2800" dirty="0" smtClean="0">
                <a:latin typeface="Calibri" panose="020F0502020204030204" pitchFamily="34" charset="0"/>
                <a:ea typeface="Calibri" panose="020F0502020204030204" pitchFamily="34" charset="0"/>
                <a:cs typeface="Times New Roman" panose="02020603050405020304" pitchFamily="18" charset="0"/>
              </a:rPr>
              <a:t>visit will </a:t>
            </a:r>
            <a:r>
              <a:rPr lang="en-US" sz="2800" dirty="0">
                <a:latin typeface="Calibri" panose="020F0502020204030204" pitchFamily="34" charset="0"/>
                <a:ea typeface="Calibri" panose="020F0502020204030204" pitchFamily="34" charset="0"/>
                <a:cs typeface="Times New Roman" panose="02020603050405020304" pitchFamily="18" charset="0"/>
              </a:rPr>
              <a:t>be finalized by the Team and submitted to the Secretariat.  </a:t>
            </a:r>
            <a:r>
              <a:rPr lang="en-US" sz="2800" dirty="0" smtClean="0">
                <a:latin typeface="Calibri" panose="020F0502020204030204" pitchFamily="34" charset="0"/>
                <a:ea typeface="Calibri" panose="020F0502020204030204" pitchFamily="34" charset="0"/>
                <a:cs typeface="Times New Roman" panose="02020603050405020304" pitchFamily="18" charset="0"/>
              </a:rPr>
              <a:t>The </a:t>
            </a:r>
            <a:r>
              <a:rPr lang="en-US" sz="2800" dirty="0">
                <a:latin typeface="Calibri" panose="020F0502020204030204" pitchFamily="34" charset="0"/>
                <a:ea typeface="Calibri" panose="020F0502020204030204" pitchFamily="34" charset="0"/>
                <a:cs typeface="Times New Roman" panose="02020603050405020304" pitchFamily="18" charset="0"/>
              </a:rPr>
              <a:t>Secretariat will then forward these to the school one (1) month before the accreditation visit.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b="1" dirty="0" smtClean="0">
                <a:latin typeface="Calibri" panose="020F0502020204030204" pitchFamily="34" charset="0"/>
                <a:ea typeface="Calibri" panose="020F0502020204030204" pitchFamily="34" charset="0"/>
                <a:cs typeface="Times New Roman" panose="02020603050405020304" pitchFamily="18" charset="0"/>
              </a:rPr>
              <a:t>Appendices </a:t>
            </a:r>
            <a:r>
              <a:rPr lang="en-US" sz="2800" b="1" dirty="0">
                <a:latin typeface="Calibri" panose="020F0502020204030204" pitchFamily="34" charset="0"/>
                <a:ea typeface="Calibri" panose="020F0502020204030204" pitchFamily="34" charset="0"/>
                <a:cs typeface="Times New Roman" panose="02020603050405020304" pitchFamily="18" charset="0"/>
              </a:rPr>
              <a:t>D and E</a:t>
            </a:r>
            <a:r>
              <a:rPr lang="en-US" sz="2800" dirty="0">
                <a:latin typeface="Calibri" panose="020F0502020204030204" pitchFamily="34" charset="0"/>
                <a:ea typeface="Calibri" panose="020F0502020204030204" pitchFamily="34" charset="0"/>
                <a:cs typeface="Times New Roman" panose="02020603050405020304" pitchFamily="18" charset="0"/>
              </a:rPr>
              <a:t> show the proposed schedule of the 2-day visit for Basic Education and Higher Education programs, respectively.</a:t>
            </a:r>
            <a:endParaRPr lang="en-PH" sz="2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buFont typeface="+mj-lt"/>
              <a:buAutoNum type="arabicPeriod"/>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23089" y="525816"/>
            <a:ext cx="5792036" cy="584775"/>
          </a:xfrm>
          <a:prstGeom prst="rect">
            <a:avLst/>
          </a:prstGeom>
          <a:noFill/>
        </p:spPr>
        <p:txBody>
          <a:bodyPr wrap="square">
            <a:spAutoFit/>
          </a:bodyPr>
          <a:lstStyle/>
          <a:p>
            <a:pPr algn="just"/>
            <a:r>
              <a:rPr lang="en-US" sz="3200" b="1" dirty="0">
                <a:latin typeface="Calibri" panose="020F0502020204030204" pitchFamily="34" charset="0"/>
                <a:ea typeface="Calibri" panose="020F0502020204030204" pitchFamily="34" charset="0"/>
                <a:cs typeface="Times New Roman" panose="02020603050405020304" pitchFamily="18" charset="0"/>
              </a:rPr>
              <a:t>4.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The </a:t>
            </a:r>
            <a:r>
              <a:rPr lang="en-US" sz="3200" b="1" dirty="0">
                <a:latin typeface="Calibri" panose="020F0502020204030204" pitchFamily="34" charset="0"/>
                <a:ea typeface="Calibri" panose="020F0502020204030204" pitchFamily="34" charset="0"/>
                <a:cs typeface="Times New Roman" panose="02020603050405020304" pitchFamily="18" charset="0"/>
              </a:rPr>
              <a:t>Preliminary Visit</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5249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771608" y="2379480"/>
            <a:ext cx="9118349" cy="2677656"/>
          </a:xfrm>
          <a:prstGeom prst="rect">
            <a:avLst/>
          </a:prstGeom>
          <a:noFill/>
        </p:spPr>
        <p:txBody>
          <a:bodyPr wrap="square">
            <a:spAutoFit/>
          </a:bodyPr>
          <a:lstStyle/>
          <a:p>
            <a:pPr algn="just"/>
            <a:r>
              <a:rPr lang="en-US" sz="2800" dirty="0">
                <a:latin typeface="Calibri" panose="020F0502020204030204" pitchFamily="34" charset="0"/>
                <a:ea typeface="Calibri" panose="020F0502020204030204" pitchFamily="34" charset="0"/>
                <a:cs typeface="Times New Roman" panose="02020603050405020304" pitchFamily="18" charset="0"/>
              </a:rPr>
              <a:t>The school will submit to the Secretariat two (2) weeks before the visit the completed template for the list of interviewees and the plan for the live walk-through tour if any.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b="1" dirty="0" smtClean="0">
                <a:latin typeface="Calibri" panose="020F0502020204030204" pitchFamily="34" charset="0"/>
                <a:ea typeface="Calibri" panose="020F0502020204030204" pitchFamily="34" charset="0"/>
                <a:cs typeface="Times New Roman" panose="02020603050405020304" pitchFamily="18" charset="0"/>
              </a:rPr>
              <a:t>Appendix </a:t>
            </a:r>
            <a:r>
              <a:rPr lang="en-US" sz="2800" b="1" dirty="0">
                <a:latin typeface="Calibri" panose="020F0502020204030204" pitchFamily="34" charset="0"/>
                <a:ea typeface="Calibri" panose="020F0502020204030204" pitchFamily="34" charset="0"/>
                <a:cs typeface="Times New Roman" panose="02020603050405020304" pitchFamily="18" charset="0"/>
              </a:rPr>
              <a:t>F</a:t>
            </a:r>
            <a:r>
              <a:rPr lang="en-US" sz="2800" dirty="0">
                <a:latin typeface="Calibri" panose="020F0502020204030204" pitchFamily="34" charset="0"/>
                <a:ea typeface="Calibri" panose="020F0502020204030204" pitchFamily="34" charset="0"/>
                <a:cs typeface="Times New Roman" panose="02020603050405020304" pitchFamily="18" charset="0"/>
              </a:rPr>
              <a:t> shows the template for the list of interviewees.</a:t>
            </a:r>
            <a:endParaRPr lang="en-PH"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PH"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23089" y="525816"/>
            <a:ext cx="5792036" cy="584775"/>
          </a:xfrm>
          <a:prstGeom prst="rect">
            <a:avLst/>
          </a:prstGeom>
          <a:noFill/>
        </p:spPr>
        <p:txBody>
          <a:bodyPr wrap="square">
            <a:spAutoFit/>
          </a:bodyPr>
          <a:lstStyle/>
          <a:p>
            <a:pPr algn="just"/>
            <a:r>
              <a:rPr lang="en-US" sz="3200" b="1" dirty="0">
                <a:latin typeface="Calibri" panose="020F0502020204030204" pitchFamily="34" charset="0"/>
                <a:ea typeface="Calibri" panose="020F0502020204030204" pitchFamily="34" charset="0"/>
                <a:cs typeface="Times New Roman" panose="02020603050405020304" pitchFamily="18" charset="0"/>
              </a:rPr>
              <a:t>4.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The </a:t>
            </a:r>
            <a:r>
              <a:rPr lang="en-US" sz="3200" b="1" dirty="0">
                <a:latin typeface="Calibri" panose="020F0502020204030204" pitchFamily="34" charset="0"/>
                <a:ea typeface="Calibri" panose="020F0502020204030204" pitchFamily="34" charset="0"/>
                <a:cs typeface="Times New Roman" panose="02020603050405020304" pitchFamily="18" charset="0"/>
              </a:rPr>
              <a:t>Preliminary Visit</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8311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713857" y="1532456"/>
            <a:ext cx="9546674" cy="4401205"/>
          </a:xfrm>
          <a:prstGeom prst="rect">
            <a:avLst/>
          </a:prstGeom>
          <a:noFill/>
        </p:spPr>
        <p:txBody>
          <a:bodyPr wrap="square">
            <a:spAutoFit/>
          </a:bodyPr>
          <a:lstStyle/>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The </a:t>
            </a:r>
            <a:r>
              <a:rPr lang="en-US" sz="2800" dirty="0">
                <a:latin typeface="Calibri" panose="020F0502020204030204" pitchFamily="34" charset="0"/>
                <a:ea typeface="Calibri" panose="020F0502020204030204" pitchFamily="34" charset="0"/>
                <a:cs typeface="Times New Roman" panose="02020603050405020304" pitchFamily="18" charset="0"/>
              </a:rPr>
              <a:t>following have to be undertaken to facilitate the conduct of the visit:</a:t>
            </a:r>
          </a:p>
          <a:p>
            <a:pPr algn="just"/>
            <a:endParaRPr lang="en-PH" sz="2800" dirty="0">
              <a:latin typeface="Calibri" panose="020F0502020204030204" pitchFamily="34" charset="0"/>
              <a:ea typeface="Calibri" panose="020F0502020204030204" pitchFamily="34" charset="0"/>
              <a:cs typeface="Times New Roman" panose="02020603050405020304" pitchFamily="18" charset="0"/>
            </a:endParaRPr>
          </a:p>
          <a:p>
            <a:pPr marL="514350" lvl="0" indent="-514350" algn="just">
              <a:buFont typeface="+mj-lt"/>
              <a:buAutoNum type="arabicPeriod"/>
            </a:pPr>
            <a:r>
              <a:rPr lang="en-US" sz="2800" dirty="0">
                <a:latin typeface="Calibri" panose="020F0502020204030204" pitchFamily="34" charset="0"/>
                <a:ea typeface="Calibri" panose="020F0502020204030204" pitchFamily="34" charset="0"/>
                <a:cs typeface="Times New Roman" panose="02020603050405020304" pitchFamily="18" charset="0"/>
              </a:rPr>
              <a:t>Ensure that there is stable internet connectivity during the visit</a:t>
            </a:r>
            <a:r>
              <a:rPr lang="en-US" sz="2800" dirty="0" smtClean="0">
                <a:latin typeface="Calibri" panose="020F0502020204030204" pitchFamily="34" charset="0"/>
                <a:ea typeface="Calibri" panose="020F0502020204030204" pitchFamily="34" charset="0"/>
                <a:cs typeface="Times New Roman" panose="02020603050405020304" pitchFamily="18" charset="0"/>
              </a:rPr>
              <a:t>.</a:t>
            </a:r>
          </a:p>
          <a:p>
            <a:pPr marL="514350" indent="-514350" algn="just">
              <a:buFont typeface="+mj-lt"/>
              <a:buAutoNum type="arabicPeriod"/>
            </a:pPr>
            <a:r>
              <a:rPr lang="en-US" sz="2800" dirty="0" smtClean="0">
                <a:latin typeface="Calibri" panose="020F0502020204030204" pitchFamily="34" charset="0"/>
                <a:ea typeface="Calibri" panose="020F0502020204030204" pitchFamily="34" charset="0"/>
                <a:cs typeface="Times New Roman" panose="02020603050405020304" pitchFamily="18" charset="0"/>
              </a:rPr>
              <a:t>Zoom Meetings access </a:t>
            </a:r>
            <a:r>
              <a:rPr lang="en-US" sz="2800" dirty="0" smtClean="0">
                <a:latin typeface="Calibri" panose="020F0502020204030204" pitchFamily="34" charset="0"/>
                <a:ea typeface="Calibri" panose="020F0502020204030204" pitchFamily="34" charset="0"/>
                <a:cs typeface="Times New Roman" panose="02020603050405020304" pitchFamily="18" charset="0"/>
              </a:rPr>
              <a:t>information from PAASCU </a:t>
            </a:r>
            <a:r>
              <a:rPr lang="en-US" sz="2800" dirty="0" smtClean="0">
                <a:latin typeface="Calibri" panose="020F0502020204030204" pitchFamily="34" charset="0"/>
                <a:ea typeface="Calibri" panose="020F0502020204030204" pitchFamily="34" charset="0"/>
                <a:cs typeface="Times New Roman" panose="02020603050405020304" pitchFamily="18" charset="0"/>
              </a:rPr>
              <a:t>will be </a:t>
            </a:r>
            <a:r>
              <a:rPr lang="en-US" sz="2800" dirty="0">
                <a:latin typeface="Calibri" panose="020F0502020204030204" pitchFamily="34" charset="0"/>
                <a:ea typeface="Calibri" panose="020F0502020204030204" pitchFamily="34" charset="0"/>
                <a:cs typeface="Times New Roman" panose="02020603050405020304" pitchFamily="18" charset="0"/>
              </a:rPr>
              <a:t>given to the school two (2) weeks before the visit.  </a:t>
            </a:r>
            <a:r>
              <a:rPr lang="en-US" sz="2800" b="1" dirty="0">
                <a:latin typeface="Calibri" panose="020F0502020204030204" pitchFamily="34" charset="0"/>
                <a:ea typeface="Calibri" panose="020F0502020204030204" pitchFamily="34" charset="0"/>
                <a:cs typeface="Times New Roman" panose="02020603050405020304" pitchFamily="18" charset="0"/>
              </a:rPr>
              <a:t>Appendix G</a:t>
            </a:r>
            <a:r>
              <a:rPr lang="en-US" sz="2800" dirty="0">
                <a:latin typeface="Calibri" panose="020F0502020204030204" pitchFamily="34" charset="0"/>
                <a:ea typeface="Calibri" panose="020F0502020204030204" pitchFamily="34" charset="0"/>
                <a:cs typeface="Times New Roman" panose="02020603050405020304" pitchFamily="18" charset="0"/>
              </a:rPr>
              <a:t> provides the technical specification and guidelines for the use of the Zoom meeting platform.</a:t>
            </a:r>
            <a:endParaRPr lang="en-PH"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endParaRPr lang="en-PH"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23089" y="525816"/>
            <a:ext cx="5792036" cy="584775"/>
          </a:xfrm>
          <a:prstGeom prst="rect">
            <a:avLst/>
          </a:prstGeom>
          <a:noFill/>
        </p:spPr>
        <p:txBody>
          <a:bodyPr wrap="square">
            <a:spAutoFit/>
          </a:bodyPr>
          <a:lstStyle/>
          <a:p>
            <a:pPr algn="just"/>
            <a:r>
              <a:rPr lang="en-US" sz="3200" b="1" dirty="0">
                <a:latin typeface="Calibri" panose="020F0502020204030204" pitchFamily="34" charset="0"/>
                <a:ea typeface="Calibri" panose="020F0502020204030204" pitchFamily="34" charset="0"/>
                <a:cs typeface="Times New Roman" panose="02020603050405020304" pitchFamily="18" charset="0"/>
              </a:rPr>
              <a:t>4.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The </a:t>
            </a:r>
            <a:r>
              <a:rPr lang="en-US" sz="3200" b="1" dirty="0">
                <a:latin typeface="Calibri" panose="020F0502020204030204" pitchFamily="34" charset="0"/>
                <a:ea typeface="Calibri" panose="020F0502020204030204" pitchFamily="34" charset="0"/>
                <a:cs typeface="Times New Roman" panose="02020603050405020304" pitchFamily="18" charset="0"/>
              </a:rPr>
              <a:t>Preliminary Visit</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0242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579104" y="1272573"/>
            <a:ext cx="9070222" cy="4524315"/>
          </a:xfrm>
          <a:prstGeom prst="rect">
            <a:avLst/>
          </a:prstGeom>
          <a:noFill/>
        </p:spPr>
        <p:txBody>
          <a:bodyPr wrap="square">
            <a:spAutoFit/>
          </a:bodyPr>
          <a:lstStyle/>
          <a:p>
            <a:pPr algn="just"/>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514350" lvl="0" indent="-514350" algn="just">
              <a:buFont typeface="+mj-lt"/>
              <a:buAutoNum type="arabicPeriod" startAt="3"/>
            </a:pPr>
            <a:r>
              <a:rPr lang="en-US" sz="2800" dirty="0">
                <a:latin typeface="Calibri" panose="020F0502020204030204" pitchFamily="34" charset="0"/>
                <a:ea typeface="Calibri" panose="020F0502020204030204" pitchFamily="34" charset="0"/>
                <a:cs typeface="Times New Roman" panose="02020603050405020304" pitchFamily="18" charset="0"/>
              </a:rPr>
              <a:t>The technology should be tested in advance, at least one (1) week before the school visit with all the following people present: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914400" lvl="1" indent="-457200" algn="just">
              <a:buFont typeface="Arial" panose="020B0604020202020204" pitchFamily="34" charset="0"/>
              <a:buChar char="•"/>
            </a:pPr>
            <a:r>
              <a:rPr lang="en-US" sz="2400" dirty="0" smtClean="0">
                <a:latin typeface="Calibri" panose="020F0502020204030204" pitchFamily="34" charset="0"/>
                <a:ea typeface="Calibri" panose="020F0502020204030204" pitchFamily="34" charset="0"/>
                <a:cs typeface="Times New Roman" panose="02020603050405020304" pitchFamily="18" charset="0"/>
              </a:rPr>
              <a:t>the </a:t>
            </a:r>
            <a:r>
              <a:rPr lang="en-US" sz="2400" dirty="0">
                <a:latin typeface="Calibri" panose="020F0502020204030204" pitchFamily="34" charset="0"/>
                <a:ea typeface="Calibri" panose="020F0502020204030204" pitchFamily="34" charset="0"/>
                <a:cs typeface="Times New Roman" panose="02020603050405020304" pitchFamily="18" charset="0"/>
              </a:rPr>
              <a:t>Team members including the PAASCU </a:t>
            </a:r>
            <a:r>
              <a:rPr lang="en-US" sz="2400" dirty="0" smtClean="0">
                <a:latin typeface="Calibri" panose="020F0502020204030204" pitchFamily="34" charset="0"/>
                <a:ea typeface="Calibri" panose="020F0502020204030204" pitchFamily="34" charset="0"/>
                <a:cs typeface="Times New Roman" panose="02020603050405020304" pitchFamily="18" charset="0"/>
              </a:rPr>
              <a:t>Representative and a PAASCU Technical Staff,</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L="914400" lvl="1" indent="-457200" algn="just">
              <a:buFont typeface="Arial" panose="020B0604020202020204" pitchFamily="34" charset="0"/>
              <a:buChar char="•"/>
            </a:pPr>
            <a:r>
              <a:rPr lang="en-US" sz="2400" dirty="0" smtClean="0">
                <a:latin typeface="Calibri" panose="020F0502020204030204" pitchFamily="34" charset="0"/>
                <a:ea typeface="Calibri" panose="020F0502020204030204" pitchFamily="34" charset="0"/>
                <a:cs typeface="Times New Roman" panose="02020603050405020304" pitchFamily="18" charset="0"/>
              </a:rPr>
              <a:t>the </a:t>
            </a:r>
            <a:r>
              <a:rPr lang="en-US" sz="2400" dirty="0">
                <a:latin typeface="Calibri" panose="020F0502020204030204" pitchFamily="34" charset="0"/>
                <a:ea typeface="Calibri" panose="020F0502020204030204" pitchFamily="34" charset="0"/>
                <a:cs typeface="Times New Roman" panose="02020603050405020304" pitchFamily="18" charset="0"/>
              </a:rPr>
              <a:t>school representatives, particularly the person who manages the preparations for the visit and the </a:t>
            </a:r>
            <a:r>
              <a:rPr lang="en-US" sz="2400" dirty="0" smtClean="0">
                <a:latin typeface="Calibri" panose="020F0502020204030204" pitchFamily="34" charset="0"/>
                <a:ea typeface="Calibri" panose="020F0502020204030204" pitchFamily="34" charset="0"/>
                <a:cs typeface="Times New Roman" panose="02020603050405020304" pitchFamily="18" charset="0"/>
              </a:rPr>
              <a:t>Technical </a:t>
            </a:r>
            <a:r>
              <a:rPr lang="en-US" sz="2400" dirty="0">
                <a:latin typeface="Calibri" panose="020F0502020204030204" pitchFamily="34" charset="0"/>
                <a:ea typeface="Calibri" panose="020F0502020204030204" pitchFamily="34" charset="0"/>
                <a:cs typeface="Times New Roman" panose="02020603050405020304" pitchFamily="18" charset="0"/>
              </a:rPr>
              <a:t>S</a:t>
            </a:r>
            <a:r>
              <a:rPr lang="en-US" sz="2400" dirty="0" smtClean="0">
                <a:latin typeface="Calibri" panose="020F0502020204030204" pitchFamily="34" charset="0"/>
                <a:ea typeface="Calibri" panose="020F0502020204030204" pitchFamily="34" charset="0"/>
                <a:cs typeface="Times New Roman" panose="02020603050405020304" pitchFamily="18" charset="0"/>
              </a:rPr>
              <a:t>taff</a:t>
            </a:r>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lvl="1" algn="just"/>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lvl="1" algn="just"/>
            <a:r>
              <a:rPr lang="en-US" sz="2800" dirty="0" smtClean="0">
                <a:latin typeface="Calibri" panose="020F0502020204030204" pitchFamily="34" charset="0"/>
                <a:ea typeface="Calibri" panose="020F0502020204030204" pitchFamily="34" charset="0"/>
                <a:cs typeface="Times New Roman" panose="02020603050405020304" pitchFamily="18" charset="0"/>
              </a:rPr>
              <a:t>An </a:t>
            </a:r>
            <a:r>
              <a:rPr lang="en-US" sz="2800" dirty="0">
                <a:latin typeface="Calibri" panose="020F0502020204030204" pitchFamily="34" charset="0"/>
                <a:ea typeface="Calibri" panose="020F0502020204030204" pitchFamily="34" charset="0"/>
                <a:cs typeface="Times New Roman" panose="02020603050405020304" pitchFamily="18" charset="0"/>
              </a:rPr>
              <a:t>agreed-upon contingency plan should be crafted in the event of technology </a:t>
            </a:r>
            <a:r>
              <a:rPr lang="en-US" sz="2800" dirty="0" smtClean="0">
                <a:latin typeface="Calibri" panose="020F0502020204030204" pitchFamily="34" charset="0"/>
                <a:ea typeface="Calibri" panose="020F0502020204030204" pitchFamily="34" charset="0"/>
                <a:cs typeface="Times New Roman" panose="02020603050405020304" pitchFamily="18" charset="0"/>
              </a:rPr>
              <a:t>failure</a:t>
            </a:r>
            <a:r>
              <a:rPr lang="en-US" sz="2800" dirty="0">
                <a:latin typeface="Calibri" panose="020F0502020204030204" pitchFamily="34" charset="0"/>
                <a:ea typeface="Calibri" panose="020F0502020204030204" pitchFamily="34" charset="0"/>
                <a:cs typeface="Times New Roman" panose="02020603050405020304" pitchFamily="18" charset="0"/>
              </a:rPr>
              <a:t>.</a:t>
            </a:r>
            <a:endParaRPr lang="en-PH"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23089" y="525816"/>
            <a:ext cx="5792036" cy="584775"/>
          </a:xfrm>
          <a:prstGeom prst="rect">
            <a:avLst/>
          </a:prstGeom>
          <a:noFill/>
        </p:spPr>
        <p:txBody>
          <a:bodyPr wrap="square">
            <a:spAutoFit/>
          </a:bodyPr>
          <a:lstStyle/>
          <a:p>
            <a:pPr algn="just"/>
            <a:r>
              <a:rPr lang="en-US" sz="3200" b="1" dirty="0">
                <a:latin typeface="Calibri" panose="020F0502020204030204" pitchFamily="34" charset="0"/>
                <a:ea typeface="Calibri" panose="020F0502020204030204" pitchFamily="34" charset="0"/>
                <a:cs typeface="Times New Roman" panose="02020603050405020304" pitchFamily="18" charset="0"/>
              </a:rPr>
              <a:t>4.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The </a:t>
            </a:r>
            <a:r>
              <a:rPr lang="en-US" sz="3200" b="1" dirty="0">
                <a:latin typeface="Calibri" panose="020F0502020204030204" pitchFamily="34" charset="0"/>
                <a:ea typeface="Calibri" panose="020F0502020204030204" pitchFamily="34" charset="0"/>
                <a:cs typeface="Times New Roman" panose="02020603050405020304" pitchFamily="18" charset="0"/>
              </a:rPr>
              <a:t>Preliminary Visit</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0498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19D126A-0E42-4105-92B1-70C28929964E}"/>
              </a:ext>
            </a:extLst>
          </p:cNvPr>
          <p:cNvSpPr txBox="1"/>
          <p:nvPr/>
        </p:nvSpPr>
        <p:spPr>
          <a:xfrm>
            <a:off x="2174474" y="748031"/>
            <a:ext cx="6353510" cy="584775"/>
          </a:xfrm>
          <a:prstGeom prst="rect">
            <a:avLst/>
          </a:prstGeom>
          <a:noFill/>
        </p:spPr>
        <p:txBody>
          <a:bodyPr wrap="square">
            <a:spAutoFit/>
          </a:bodyPr>
          <a:lstStyle/>
          <a:p>
            <a:pPr algn="ctr"/>
            <a:r>
              <a:rPr lang="en-US" sz="3200" b="1" dirty="0" smtClean="0">
                <a:solidFill>
                  <a:srgbClr val="002060"/>
                </a:solidFill>
                <a:latin typeface="Calibri" panose="020F0502020204030204" pitchFamily="34" charset="0"/>
                <a:ea typeface="Calibri" panose="020F0502020204030204" pitchFamily="34" charset="0"/>
                <a:cs typeface="Calibri" panose="020F0502020204030204" pitchFamily="34" charset="0"/>
              </a:rPr>
              <a:t>Basic Assumption</a:t>
            </a:r>
            <a:endParaRPr lang="en-US" sz="3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45050" y="447410"/>
            <a:ext cx="827474" cy="838507"/>
          </a:xfrm>
          <a:prstGeom prst="rect">
            <a:avLst/>
          </a:prstGeom>
        </p:spPr>
      </p:pic>
      <p:sp>
        <p:nvSpPr>
          <p:cNvPr id="6" name="TextBox 5">
            <a:extLst>
              <a:ext uri="{FF2B5EF4-FFF2-40B4-BE49-F238E27FC236}">
                <a16:creationId xmlns:a16="http://schemas.microsoft.com/office/drawing/2014/main" id="{D8227120-6EBF-4DFF-8D72-0F31034BDFD6}"/>
              </a:ext>
            </a:extLst>
          </p:cNvPr>
          <p:cNvSpPr txBox="1"/>
          <p:nvPr/>
        </p:nvSpPr>
        <p:spPr>
          <a:xfrm>
            <a:off x="866755" y="1964470"/>
            <a:ext cx="8787384" cy="2785378"/>
          </a:xfrm>
          <a:prstGeom prst="rect">
            <a:avLst/>
          </a:prstGeom>
          <a:noFill/>
        </p:spPr>
        <p:txBody>
          <a:bodyPr wrap="square">
            <a:spAutoFit/>
          </a:bodyPr>
          <a:lstStyle/>
          <a:p>
            <a:pPr algn="just"/>
            <a:r>
              <a:rPr lang="en-US" sz="25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500" b="1" dirty="0" smtClean="0">
                <a:effectLst/>
                <a:latin typeface="Calibri" panose="020F0502020204030204" pitchFamily="34" charset="0"/>
                <a:ea typeface="Calibri" panose="020F0502020204030204" pitchFamily="34" charset="0"/>
                <a:cs typeface="Times New Roman" panose="02020603050405020304" pitchFamily="18" charset="0"/>
              </a:rPr>
              <a:t>PAASCU </a:t>
            </a:r>
            <a:r>
              <a:rPr lang="en-US" sz="2500" b="1" dirty="0">
                <a:effectLst/>
                <a:latin typeface="Calibri" panose="020F0502020204030204" pitchFamily="34" charset="0"/>
                <a:ea typeface="Calibri" panose="020F0502020204030204" pitchFamily="34" charset="0"/>
                <a:cs typeface="Times New Roman" panose="02020603050405020304" pitchFamily="18" charset="0"/>
              </a:rPr>
              <a:t>will have to undertake virtual accreditation until such time that the usual mode of face-to-face accreditation visit is possible.</a:t>
            </a:r>
            <a:endParaRPr lang="en-PH" sz="2500" b="1"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500" b="1" dirty="0">
                <a:effectLst/>
                <a:latin typeface="Calibri" panose="020F0502020204030204" pitchFamily="34" charset="0"/>
                <a:ea typeface="Calibri" panose="020F0502020204030204" pitchFamily="34" charset="0"/>
                <a:cs typeface="Times New Roman" panose="02020603050405020304" pitchFamily="18" charset="0"/>
              </a:rPr>
              <a:t> </a:t>
            </a:r>
            <a:endParaRPr lang="en-PH" sz="2500" b="1"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500" b="1" dirty="0">
                <a:effectLst/>
                <a:latin typeface="Calibri" panose="020F0502020204030204" pitchFamily="34" charset="0"/>
                <a:ea typeface="Calibri" panose="020F0502020204030204" pitchFamily="34" charset="0"/>
                <a:cs typeface="Times New Roman" panose="02020603050405020304" pitchFamily="18" charset="0"/>
              </a:rPr>
              <a:t>The guidelines are grouped based on the seven (7) major steps in the accreditation process.  </a:t>
            </a:r>
            <a:endParaRPr lang="en-PH" sz="25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3677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713857" y="1532456"/>
            <a:ext cx="8945095" cy="3539430"/>
          </a:xfrm>
          <a:prstGeom prst="rect">
            <a:avLst/>
          </a:prstGeom>
          <a:noFill/>
        </p:spPr>
        <p:txBody>
          <a:bodyPr wrap="square">
            <a:spAutoFit/>
          </a:bodyPr>
          <a:lstStyle/>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514350" lvl="0" indent="-514350" algn="just">
              <a:buFont typeface="+mj-lt"/>
              <a:buAutoNum type="arabicPeriod" startAt="4"/>
            </a:pPr>
            <a:r>
              <a:rPr lang="en-US" sz="2800" dirty="0">
                <a:latin typeface="Calibri" panose="020F0502020204030204" pitchFamily="34" charset="0"/>
                <a:ea typeface="Calibri" panose="020F0502020204030204" pitchFamily="34" charset="0"/>
                <a:cs typeface="Times New Roman" panose="02020603050405020304" pitchFamily="18" charset="0"/>
              </a:rPr>
              <a:t>For the observation of synchronous classes, the school will provide the Team two (2) weeks before </a:t>
            </a:r>
            <a:r>
              <a:rPr lang="en-US" sz="2800" dirty="0" smtClean="0">
                <a:latin typeface="Calibri" panose="020F0502020204030204" pitchFamily="34" charset="0"/>
                <a:ea typeface="Calibri" panose="020F0502020204030204" pitchFamily="34" charset="0"/>
                <a:cs typeface="Times New Roman" panose="02020603050405020304" pitchFamily="18" charset="0"/>
              </a:rPr>
              <a:t>the visit access </a:t>
            </a:r>
            <a:r>
              <a:rPr lang="en-US" sz="2800" dirty="0">
                <a:latin typeface="Calibri" panose="020F0502020204030204" pitchFamily="34" charset="0"/>
                <a:ea typeface="Calibri" panose="020F0502020204030204" pitchFamily="34" charset="0"/>
                <a:cs typeface="Times New Roman" panose="02020603050405020304" pitchFamily="18" charset="0"/>
              </a:rPr>
              <a:t>to the meeting platform for such classes.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lvl="1" algn="just"/>
            <a:r>
              <a:rPr lang="en-US" sz="2800" b="1" dirty="0" smtClean="0">
                <a:latin typeface="Calibri" panose="020F0502020204030204" pitchFamily="34" charset="0"/>
                <a:ea typeface="Calibri" panose="020F0502020204030204" pitchFamily="34" charset="0"/>
                <a:cs typeface="Times New Roman" panose="02020603050405020304" pitchFamily="18" charset="0"/>
              </a:rPr>
              <a:t>Appendices </a:t>
            </a:r>
            <a:r>
              <a:rPr lang="en-US" sz="2800" b="1" dirty="0">
                <a:latin typeface="Calibri" panose="020F0502020204030204" pitchFamily="34" charset="0"/>
                <a:ea typeface="Calibri" panose="020F0502020204030204" pitchFamily="34" charset="0"/>
                <a:cs typeface="Times New Roman" panose="02020603050405020304" pitchFamily="18" charset="0"/>
              </a:rPr>
              <a:t>H and I </a:t>
            </a:r>
            <a:r>
              <a:rPr lang="en-US" sz="2800" dirty="0">
                <a:latin typeface="Calibri" panose="020F0502020204030204" pitchFamily="34" charset="0"/>
                <a:ea typeface="Calibri" panose="020F0502020204030204" pitchFamily="34" charset="0"/>
                <a:cs typeface="Times New Roman" panose="02020603050405020304" pitchFamily="18" charset="0"/>
              </a:rPr>
              <a:t>shows the classroom observation forms to be used by the Team for Basic Education and Higher Education, respectively</a:t>
            </a:r>
            <a:r>
              <a:rPr lang="en-US" sz="2800" dirty="0" smtClean="0">
                <a:latin typeface="Calibri" panose="020F0502020204030204" pitchFamily="34" charset="0"/>
                <a:ea typeface="Calibri" panose="020F0502020204030204" pitchFamily="34" charset="0"/>
                <a:cs typeface="Times New Roman" panose="02020603050405020304" pitchFamily="18" charset="0"/>
              </a:rPr>
              <a:t>.</a:t>
            </a:r>
            <a:endParaRPr lang="en-PH"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23089" y="525816"/>
            <a:ext cx="5792036" cy="584775"/>
          </a:xfrm>
          <a:prstGeom prst="rect">
            <a:avLst/>
          </a:prstGeom>
          <a:noFill/>
        </p:spPr>
        <p:txBody>
          <a:bodyPr wrap="square">
            <a:spAutoFit/>
          </a:bodyPr>
          <a:lstStyle/>
          <a:p>
            <a:pPr algn="just"/>
            <a:r>
              <a:rPr lang="en-US" sz="3200" b="1" dirty="0">
                <a:latin typeface="Calibri" panose="020F0502020204030204" pitchFamily="34" charset="0"/>
                <a:ea typeface="Calibri" panose="020F0502020204030204" pitchFamily="34" charset="0"/>
                <a:cs typeface="Times New Roman" panose="02020603050405020304" pitchFamily="18" charset="0"/>
              </a:rPr>
              <a:t>4.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The </a:t>
            </a:r>
            <a:r>
              <a:rPr lang="en-US" sz="3200" b="1" dirty="0">
                <a:latin typeface="Calibri" panose="020F0502020204030204" pitchFamily="34" charset="0"/>
                <a:ea typeface="Calibri" panose="020F0502020204030204" pitchFamily="34" charset="0"/>
                <a:cs typeface="Times New Roman" panose="02020603050405020304" pitchFamily="18" charset="0"/>
              </a:rPr>
              <a:t>Preliminary Visit</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86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713857" y="1532456"/>
            <a:ext cx="8685212" cy="3539430"/>
          </a:xfrm>
          <a:prstGeom prst="rect">
            <a:avLst/>
          </a:prstGeom>
          <a:noFill/>
        </p:spPr>
        <p:txBody>
          <a:bodyPr wrap="square">
            <a:spAutoFit/>
          </a:bodyPr>
          <a:lstStyle/>
          <a:p>
            <a:pPr algn="just"/>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514350" lvl="0" indent="-514350" algn="just">
              <a:buFont typeface="+mj-lt"/>
              <a:buAutoNum type="arabicPeriod" startAt="5"/>
            </a:pPr>
            <a:r>
              <a:rPr lang="en-US" sz="2800" dirty="0">
                <a:latin typeface="Calibri" panose="020F0502020204030204" pitchFamily="34" charset="0"/>
                <a:ea typeface="Calibri" panose="020F0502020204030204" pitchFamily="34" charset="0"/>
                <a:cs typeface="Times New Roman" panose="02020603050405020304" pitchFamily="18" charset="0"/>
              </a:rPr>
              <a:t>A virtual tour of the </a:t>
            </a:r>
            <a:r>
              <a:rPr lang="en-US" sz="2800" dirty="0" smtClean="0">
                <a:latin typeface="Calibri" panose="020F0502020204030204" pitchFamily="34" charset="0"/>
                <a:ea typeface="Calibri" panose="020F0502020204030204" pitchFamily="34" charset="0"/>
                <a:cs typeface="Times New Roman" panose="02020603050405020304" pitchFamily="18" charset="0"/>
              </a:rPr>
              <a:t>facilities </a:t>
            </a:r>
            <a:r>
              <a:rPr lang="en-US" sz="2800" dirty="0" smtClean="0">
                <a:latin typeface="Calibri" panose="020F0502020204030204" pitchFamily="34" charset="0"/>
                <a:ea typeface="Calibri" panose="020F0502020204030204" pitchFamily="34" charset="0"/>
                <a:cs typeface="Times New Roman" panose="02020603050405020304" pitchFamily="18" charset="0"/>
              </a:rPr>
              <a:t>will be done </a:t>
            </a:r>
            <a:r>
              <a:rPr lang="en-US" sz="2800" dirty="0" smtClean="0">
                <a:latin typeface="Calibri" panose="020F0502020204030204" pitchFamily="34" charset="0"/>
                <a:ea typeface="Calibri" panose="020F0502020204030204" pitchFamily="34" charset="0"/>
                <a:cs typeface="Times New Roman" panose="02020603050405020304" pitchFamily="18" charset="0"/>
              </a:rPr>
              <a:t>either</a:t>
            </a:r>
            <a:r>
              <a:rPr lang="en-US" sz="2800" dirty="0" smtClean="0">
                <a:latin typeface="Calibri" panose="020F0502020204030204" pitchFamily="34" charset="0"/>
                <a:ea typeface="Calibri" panose="020F0502020204030204" pitchFamily="34" charset="0"/>
                <a:cs typeface="Times New Roman" panose="02020603050405020304" pitchFamily="18" charset="0"/>
              </a:rPr>
              <a:t>:</a:t>
            </a:r>
          </a:p>
          <a:p>
            <a:pPr marL="971550" lvl="1" indent="-514350" algn="just">
              <a:buFont typeface="Arial" panose="020B0604020202020204" pitchFamily="34" charset="0"/>
              <a:buChar char="•"/>
            </a:pPr>
            <a:r>
              <a:rPr lang="en-US" sz="2800" dirty="0" smtClean="0">
                <a:latin typeface="Calibri" panose="020F0502020204030204" pitchFamily="34" charset="0"/>
                <a:ea typeface="Calibri" panose="020F0502020204030204" pitchFamily="34" charset="0"/>
                <a:cs typeface="Times New Roman" panose="02020603050405020304" pitchFamily="18" charset="0"/>
              </a:rPr>
              <a:t>as pre-recorded </a:t>
            </a:r>
            <a:r>
              <a:rPr lang="en-US" sz="2800" dirty="0">
                <a:latin typeface="Calibri" panose="020F0502020204030204" pitchFamily="34" charset="0"/>
                <a:ea typeface="Calibri" panose="020F0502020204030204" pitchFamily="34" charset="0"/>
                <a:cs typeface="Times New Roman" panose="02020603050405020304" pitchFamily="18" charset="0"/>
              </a:rPr>
              <a:t>tour in video format which</a:t>
            </a:r>
            <a:r>
              <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will be submitted as part of the materials to support the Self-Survey </a:t>
            </a:r>
            <a:r>
              <a:rPr lang="en-US" sz="2800" dirty="0" smtClean="0">
                <a:latin typeface="Calibri" panose="020F0502020204030204" pitchFamily="34" charset="0"/>
                <a:ea typeface="Calibri" panose="020F0502020204030204" pitchFamily="34" charset="0"/>
                <a:cs typeface="Times New Roman" panose="02020603050405020304" pitchFamily="18" charset="0"/>
              </a:rPr>
              <a:t>Report; </a:t>
            </a:r>
            <a:r>
              <a:rPr lang="en-US" sz="2800" dirty="0" smtClean="0">
                <a:latin typeface="Calibri" panose="020F0502020204030204" pitchFamily="34" charset="0"/>
                <a:ea typeface="Calibri" panose="020F0502020204030204" pitchFamily="34" charset="0"/>
                <a:cs typeface="Times New Roman" panose="02020603050405020304" pitchFamily="18" charset="0"/>
              </a:rPr>
              <a:t>or (and)</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971550" lvl="1" indent="-514350" algn="just">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A live walk-through </a:t>
            </a:r>
            <a:r>
              <a:rPr lang="en-US" sz="2800" dirty="0" smtClean="0">
                <a:latin typeface="Calibri" panose="020F0502020204030204" pitchFamily="34" charset="0"/>
                <a:ea typeface="Calibri" panose="020F0502020204030204" pitchFamily="34" charset="0"/>
                <a:cs typeface="Times New Roman" panose="02020603050405020304" pitchFamily="18" charset="0"/>
              </a:rPr>
              <a:t>tour during </a:t>
            </a:r>
            <a:r>
              <a:rPr lang="en-US" sz="2800" dirty="0">
                <a:latin typeface="Calibri" panose="020F0502020204030204" pitchFamily="34" charset="0"/>
                <a:ea typeface="Calibri" panose="020F0502020204030204" pitchFamily="34" charset="0"/>
                <a:cs typeface="Times New Roman" panose="02020603050405020304" pitchFamily="18" charset="0"/>
              </a:rPr>
              <a:t>the remote visit to supplement the pre-recorded tour.</a:t>
            </a:r>
            <a:endParaRPr lang="en-PH" sz="28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gn="just">
              <a:buFont typeface="Arial" panose="020B0604020202020204" pitchFamily="34" charset="0"/>
              <a:buChar char="•"/>
            </a:pP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23089" y="525816"/>
            <a:ext cx="5792036" cy="584775"/>
          </a:xfrm>
          <a:prstGeom prst="rect">
            <a:avLst/>
          </a:prstGeom>
          <a:noFill/>
        </p:spPr>
        <p:txBody>
          <a:bodyPr wrap="square">
            <a:spAutoFit/>
          </a:bodyPr>
          <a:lstStyle/>
          <a:p>
            <a:pPr algn="just"/>
            <a:r>
              <a:rPr lang="en-US" sz="3200" b="1" dirty="0">
                <a:latin typeface="Calibri" panose="020F0502020204030204" pitchFamily="34" charset="0"/>
                <a:ea typeface="Calibri" panose="020F0502020204030204" pitchFamily="34" charset="0"/>
                <a:cs typeface="Times New Roman" panose="02020603050405020304" pitchFamily="18" charset="0"/>
              </a:rPr>
              <a:t>4.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The </a:t>
            </a:r>
            <a:r>
              <a:rPr lang="en-US" sz="3200" b="1" dirty="0">
                <a:latin typeface="Calibri" panose="020F0502020204030204" pitchFamily="34" charset="0"/>
                <a:ea typeface="Calibri" panose="020F0502020204030204" pitchFamily="34" charset="0"/>
                <a:cs typeface="Times New Roman" panose="02020603050405020304" pitchFamily="18" charset="0"/>
              </a:rPr>
              <a:t>Preliminary Visit</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2623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713857" y="1532456"/>
            <a:ext cx="9546674" cy="4832092"/>
          </a:xfrm>
          <a:prstGeom prst="rect">
            <a:avLst/>
          </a:prstGeom>
          <a:noFill/>
        </p:spPr>
        <p:txBody>
          <a:bodyPr wrap="square">
            <a:spAutoFit/>
          </a:bodyPr>
          <a:lstStyle/>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514350" lvl="0" indent="-514350" algn="just">
              <a:buFont typeface="+mj-lt"/>
              <a:buAutoNum type="arabicPeriod" startAt="6"/>
            </a:pPr>
            <a:r>
              <a:rPr lang="en-US" sz="2800" dirty="0">
                <a:latin typeface="Calibri" panose="020F0502020204030204" pitchFamily="34" charset="0"/>
                <a:ea typeface="Calibri" panose="020F0502020204030204" pitchFamily="34" charset="0"/>
                <a:cs typeface="Times New Roman" panose="02020603050405020304" pitchFamily="18" charset="0"/>
              </a:rPr>
              <a:t>The school's IT personnel should be available for the visit's duration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endParaRPr lang="en-PH" sz="2800" dirty="0">
              <a:latin typeface="Calibri" panose="020F0502020204030204" pitchFamily="34" charset="0"/>
              <a:ea typeface="Calibri" panose="020F0502020204030204" pitchFamily="34" charset="0"/>
              <a:cs typeface="Times New Roman" panose="02020603050405020304" pitchFamily="18" charset="0"/>
            </a:endParaRPr>
          </a:p>
          <a:p>
            <a:pPr marL="514350" lvl="0" indent="-514350" algn="just">
              <a:buFont typeface="+mj-lt"/>
              <a:buAutoNum type="arabicPeriod" startAt="7"/>
            </a:pPr>
            <a:r>
              <a:rPr lang="en-US" sz="2800" dirty="0">
                <a:latin typeface="Calibri" panose="020F0502020204030204" pitchFamily="34" charset="0"/>
                <a:ea typeface="Calibri" panose="020F0502020204030204" pitchFamily="34" charset="0"/>
                <a:cs typeface="Times New Roman" panose="02020603050405020304" pitchFamily="18" charset="0"/>
              </a:rPr>
              <a:t>The school’s key personnel assigned to manage the accreditation visit should be accessible during the two (2) day </a:t>
            </a:r>
            <a:r>
              <a:rPr lang="en-US" sz="2800" dirty="0" smtClean="0">
                <a:latin typeface="Calibri" panose="020F0502020204030204" pitchFamily="34" charset="0"/>
                <a:ea typeface="Calibri" panose="020F0502020204030204" pitchFamily="34" charset="0"/>
                <a:cs typeface="Times New Roman" panose="02020603050405020304" pitchFamily="18" charset="0"/>
              </a:rPr>
              <a:t>visit</a:t>
            </a:r>
          </a:p>
          <a:p>
            <a:pPr lvl="0" algn="just"/>
            <a:endParaRPr lang="en-PH" sz="2800" dirty="0">
              <a:latin typeface="Calibri" panose="020F0502020204030204" pitchFamily="34" charset="0"/>
              <a:ea typeface="Calibri" panose="020F0502020204030204" pitchFamily="34" charset="0"/>
              <a:cs typeface="Times New Roman" panose="02020603050405020304" pitchFamily="18" charset="0"/>
            </a:endParaRPr>
          </a:p>
          <a:p>
            <a:pPr marL="514350" lvl="0" indent="-514350" algn="just">
              <a:buFont typeface="+mj-lt"/>
              <a:buAutoNum type="arabicPeriod" startAt="8"/>
            </a:pPr>
            <a:r>
              <a:rPr lang="en-US" sz="2800" dirty="0">
                <a:latin typeface="Calibri" panose="020F0502020204030204" pitchFamily="34" charset="0"/>
                <a:ea typeface="Calibri" panose="020F0502020204030204" pitchFamily="34" charset="0"/>
                <a:cs typeface="Times New Roman" panose="02020603050405020304" pitchFamily="18" charset="0"/>
              </a:rPr>
              <a:t>The PAASCU representative and a PAASCU technical staff will also be available to provide </a:t>
            </a:r>
            <a:r>
              <a:rPr lang="en-US" sz="2800" dirty="0" smtClean="0">
                <a:latin typeface="Calibri" panose="020F0502020204030204" pitchFamily="34" charset="0"/>
                <a:ea typeface="Calibri" panose="020F0502020204030204" pitchFamily="34" charset="0"/>
                <a:cs typeface="Times New Roman" panose="02020603050405020304" pitchFamily="18" charset="0"/>
              </a:rPr>
              <a:t>support</a:t>
            </a: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23089" y="525816"/>
            <a:ext cx="5792036" cy="584775"/>
          </a:xfrm>
          <a:prstGeom prst="rect">
            <a:avLst/>
          </a:prstGeom>
          <a:noFill/>
        </p:spPr>
        <p:txBody>
          <a:bodyPr wrap="square">
            <a:spAutoFit/>
          </a:bodyPr>
          <a:lstStyle/>
          <a:p>
            <a:pPr algn="just"/>
            <a:r>
              <a:rPr lang="en-US" sz="3200" b="1" dirty="0">
                <a:latin typeface="Calibri" panose="020F0502020204030204" pitchFamily="34" charset="0"/>
                <a:ea typeface="Calibri" panose="020F0502020204030204" pitchFamily="34" charset="0"/>
                <a:cs typeface="Times New Roman" panose="02020603050405020304" pitchFamily="18" charset="0"/>
              </a:rPr>
              <a:t>4.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The </a:t>
            </a:r>
            <a:r>
              <a:rPr lang="en-US" sz="3200" b="1" dirty="0">
                <a:latin typeface="Calibri" panose="020F0502020204030204" pitchFamily="34" charset="0"/>
                <a:ea typeface="Calibri" panose="020F0502020204030204" pitchFamily="34" charset="0"/>
                <a:cs typeface="Times New Roman" panose="02020603050405020304" pitchFamily="18" charset="0"/>
              </a:rPr>
              <a:t>Preliminary Visit</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8793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713857" y="1532456"/>
            <a:ext cx="9546674" cy="5262979"/>
          </a:xfrm>
          <a:prstGeom prst="rect">
            <a:avLst/>
          </a:prstGeom>
          <a:noFill/>
        </p:spPr>
        <p:txBody>
          <a:bodyPr wrap="square">
            <a:spAutoFit/>
          </a:bodyPr>
          <a:lstStyle/>
          <a:p>
            <a:pPr algn="just"/>
            <a:r>
              <a:rPr lang="en-US" sz="2800" dirty="0">
                <a:latin typeface="Calibri" panose="020F0502020204030204" pitchFamily="34" charset="0"/>
                <a:ea typeface="Calibri" panose="020F0502020204030204" pitchFamily="34" charset="0"/>
                <a:cs typeface="Times New Roman" panose="02020603050405020304" pitchFamily="18" charset="0"/>
              </a:rPr>
              <a:t>Before a formal survey visit is undertaken, the school must undertake another </a:t>
            </a:r>
            <a:r>
              <a:rPr lang="en-US" sz="2800" dirty="0" smtClean="0">
                <a:latin typeface="Calibri" panose="020F0502020204030204" pitchFamily="34" charset="0"/>
                <a:ea typeface="Calibri" panose="020F0502020204030204" pitchFamily="34" charset="0"/>
                <a:cs typeface="Times New Roman" panose="02020603050405020304" pitchFamily="18" charset="0"/>
              </a:rPr>
              <a:t>self-</a:t>
            </a:r>
            <a:r>
              <a:rPr lang="en-US" sz="2800" dirty="0" err="1" smtClean="0">
                <a:latin typeface="Calibri" panose="020F0502020204030204" pitchFamily="34" charset="0"/>
                <a:ea typeface="Calibri" panose="020F0502020204030204" pitchFamily="34" charset="0"/>
                <a:cs typeface="Times New Roman" panose="02020603050405020304" pitchFamily="18" charset="0"/>
              </a:rPr>
              <a:t>assesssment</a:t>
            </a:r>
            <a:r>
              <a:rPr lang="en-US" sz="2800" dirty="0" smtClean="0">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activity using the self-survey instrument, the supplement, and the Team's Survey Report that did the Preliminary Visit.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The </a:t>
            </a:r>
            <a:r>
              <a:rPr lang="en-US" sz="2800" dirty="0">
                <a:latin typeface="Calibri" panose="020F0502020204030204" pitchFamily="34" charset="0"/>
                <a:ea typeface="Calibri" panose="020F0502020204030204" pitchFamily="34" charset="0"/>
                <a:cs typeface="Times New Roman" panose="02020603050405020304" pitchFamily="18" charset="0"/>
              </a:rPr>
              <a:t>school will undertake the same process undertaken during the Preliminary Visit with the additional task of stating the status of actions taken on the recommendations written on the Team’s Survey Report.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All </a:t>
            </a:r>
            <a:r>
              <a:rPr lang="en-US" sz="2800" dirty="0">
                <a:latin typeface="Calibri" panose="020F0502020204030204" pitchFamily="34" charset="0"/>
                <a:ea typeface="Calibri" panose="020F0502020204030204" pitchFamily="34" charset="0"/>
                <a:cs typeface="Times New Roman" panose="02020603050405020304" pitchFamily="18" charset="0"/>
              </a:rPr>
              <a:t>of these will be documented in the Self-Survey Report and the supporting </a:t>
            </a:r>
            <a:r>
              <a:rPr lang="en-US" sz="2800" dirty="0" smtClean="0">
                <a:latin typeface="Calibri" panose="020F0502020204030204" pitchFamily="34" charset="0"/>
                <a:ea typeface="Calibri" panose="020F0502020204030204" pitchFamily="34" charset="0"/>
                <a:cs typeface="Times New Roman" panose="02020603050405020304" pitchFamily="18" charset="0"/>
              </a:rPr>
              <a:t>materials.</a:t>
            </a:r>
            <a:endParaRPr lang="en-PH"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23089" y="525816"/>
            <a:ext cx="5792036" cy="584775"/>
          </a:xfrm>
          <a:prstGeom prst="rect">
            <a:avLst/>
          </a:prstGeom>
          <a:noFill/>
        </p:spPr>
        <p:txBody>
          <a:bodyPr wrap="square">
            <a:spAutoFit/>
          </a:bodyPr>
          <a:lstStyle/>
          <a:p>
            <a:pPr algn="just"/>
            <a:r>
              <a:rPr lang="en-US" sz="3200" b="1" dirty="0">
                <a:latin typeface="Calibri" panose="020F0502020204030204" pitchFamily="34" charset="0"/>
                <a:ea typeface="Calibri" panose="020F0502020204030204" pitchFamily="34" charset="0"/>
                <a:cs typeface="Times New Roman" panose="02020603050405020304" pitchFamily="18" charset="0"/>
              </a:rPr>
              <a:t>5.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The </a:t>
            </a:r>
            <a:r>
              <a:rPr lang="en-US" sz="3200" b="1" dirty="0">
                <a:latin typeface="Calibri" panose="020F0502020204030204" pitchFamily="34" charset="0"/>
                <a:ea typeface="Calibri" panose="020F0502020204030204" pitchFamily="34" charset="0"/>
                <a:cs typeface="Times New Roman" panose="02020603050405020304" pitchFamily="18" charset="0"/>
              </a:rPr>
              <a:t>Formal Survey Visit</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6097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579102" y="1907841"/>
            <a:ext cx="9286791" cy="4401205"/>
          </a:xfrm>
          <a:prstGeom prst="rect">
            <a:avLst/>
          </a:prstGeom>
          <a:noFill/>
        </p:spPr>
        <p:txBody>
          <a:bodyPr wrap="square">
            <a:spAutoFit/>
          </a:bodyPr>
          <a:lstStyle/>
          <a:p>
            <a:pPr algn="just"/>
            <a:r>
              <a:rPr lang="en-US" sz="2800" dirty="0">
                <a:latin typeface="Calibri" panose="020F0502020204030204" pitchFamily="34" charset="0"/>
                <a:ea typeface="Calibri" panose="020F0502020204030204" pitchFamily="34" charset="0"/>
                <a:cs typeface="Times New Roman" panose="02020603050405020304" pitchFamily="18" charset="0"/>
              </a:rPr>
              <a:t>The Formal Survey Visit is conducted by a Team </a:t>
            </a:r>
            <a:r>
              <a:rPr lang="en-US" sz="2800" dirty="0" smtClean="0">
                <a:latin typeface="Calibri" panose="020F0502020204030204" pitchFamily="34" charset="0"/>
                <a:ea typeface="Calibri" panose="020F0502020204030204" pitchFamily="34" charset="0"/>
                <a:cs typeface="Times New Roman" panose="02020603050405020304" pitchFamily="18" charset="0"/>
              </a:rPr>
              <a:t>one </a:t>
            </a:r>
            <a:r>
              <a:rPr lang="en-US" sz="2800" dirty="0">
                <a:latin typeface="Calibri" panose="020F0502020204030204" pitchFamily="34" charset="0"/>
                <a:ea typeface="Calibri" panose="020F0502020204030204" pitchFamily="34" charset="0"/>
                <a:cs typeface="Times New Roman" panose="02020603050405020304" pitchFamily="18" charset="0"/>
              </a:rPr>
              <a:t>(1) year after the Preliminary Visit.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The </a:t>
            </a:r>
            <a:r>
              <a:rPr lang="en-US" sz="2800" dirty="0">
                <a:latin typeface="Calibri" panose="020F0502020204030204" pitchFamily="34" charset="0"/>
                <a:ea typeface="Calibri" panose="020F0502020204030204" pitchFamily="34" charset="0"/>
                <a:cs typeface="Times New Roman" panose="02020603050405020304" pitchFamily="18" charset="0"/>
              </a:rPr>
              <a:t>visit </a:t>
            </a:r>
            <a:r>
              <a:rPr lang="en-US" sz="2800" dirty="0" smtClean="0">
                <a:latin typeface="Calibri" panose="020F0502020204030204" pitchFamily="34" charset="0"/>
                <a:ea typeface="Calibri" panose="020F0502020204030204" pitchFamily="34" charset="0"/>
                <a:cs typeface="Times New Roman" panose="02020603050405020304" pitchFamily="18" charset="0"/>
              </a:rPr>
              <a:t>follows </a:t>
            </a:r>
            <a:r>
              <a:rPr lang="en-US" sz="2800" dirty="0">
                <a:latin typeface="Calibri" panose="020F0502020204030204" pitchFamily="34" charset="0"/>
                <a:ea typeface="Calibri" panose="020F0502020204030204" pitchFamily="34" charset="0"/>
                <a:cs typeface="Times New Roman" panose="02020603050405020304" pitchFamily="18" charset="0"/>
              </a:rPr>
              <a:t>the same </a:t>
            </a:r>
            <a:r>
              <a:rPr lang="en-US" sz="2800" dirty="0" smtClean="0">
                <a:latin typeface="Calibri" panose="020F0502020204030204" pitchFamily="34" charset="0"/>
                <a:ea typeface="Calibri" panose="020F0502020204030204" pitchFamily="34" charset="0"/>
                <a:cs typeface="Times New Roman" panose="02020603050405020304" pitchFamily="18" charset="0"/>
              </a:rPr>
              <a:t>process conducted during the Preliminary Visit.  The </a:t>
            </a:r>
            <a:r>
              <a:rPr lang="en-US" sz="2800" dirty="0">
                <a:latin typeface="Calibri" panose="020F0502020204030204" pitchFamily="34" charset="0"/>
                <a:ea typeface="Calibri" panose="020F0502020204030204" pitchFamily="34" charset="0"/>
                <a:cs typeface="Times New Roman" panose="02020603050405020304" pitchFamily="18" charset="0"/>
              </a:rPr>
              <a:t>Team, however, now cites the action taken by the school on the recommendations given by the Preliminary Survey </a:t>
            </a:r>
            <a:r>
              <a:rPr lang="en-US" sz="2800" dirty="0" smtClean="0">
                <a:latin typeface="Calibri" panose="020F0502020204030204" pitchFamily="34" charset="0"/>
                <a:ea typeface="Calibri" panose="020F0502020204030204" pitchFamily="34" charset="0"/>
                <a:cs typeface="Times New Roman" panose="02020603050405020304" pitchFamily="18" charset="0"/>
              </a:rPr>
              <a:t>Team and provides numerical </a:t>
            </a:r>
            <a:r>
              <a:rPr lang="en-US" sz="2800" dirty="0">
                <a:latin typeface="Calibri" panose="020F0502020204030204" pitchFamily="34" charset="0"/>
                <a:ea typeface="Calibri" panose="020F0502020204030204" pitchFamily="34" charset="0"/>
                <a:cs typeface="Times New Roman" panose="02020603050405020304" pitchFamily="18" charset="0"/>
              </a:rPr>
              <a:t>ratings </a:t>
            </a:r>
            <a:r>
              <a:rPr lang="en-US" sz="2800" dirty="0" smtClean="0">
                <a:latin typeface="Calibri" panose="020F0502020204030204" pitchFamily="34" charset="0"/>
                <a:ea typeface="Calibri" panose="020F0502020204030204" pitchFamily="34" charset="0"/>
                <a:cs typeface="Times New Roman" panose="02020603050405020304" pitchFamily="18" charset="0"/>
              </a:rPr>
              <a:t>for </a:t>
            </a:r>
            <a:r>
              <a:rPr lang="en-US" sz="2800" dirty="0">
                <a:latin typeface="Calibri" panose="020F0502020204030204" pitchFamily="34" charset="0"/>
                <a:ea typeface="Calibri" panose="020F0502020204030204" pitchFamily="34" charset="0"/>
                <a:cs typeface="Times New Roman" panose="02020603050405020304" pitchFamily="18" charset="0"/>
              </a:rPr>
              <a:t>each area under survey.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PH"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23089" y="525816"/>
            <a:ext cx="5792036" cy="584775"/>
          </a:xfrm>
          <a:prstGeom prst="rect">
            <a:avLst/>
          </a:prstGeom>
          <a:noFill/>
        </p:spPr>
        <p:txBody>
          <a:bodyPr wrap="square">
            <a:spAutoFit/>
          </a:bodyPr>
          <a:lstStyle/>
          <a:p>
            <a:pPr algn="just"/>
            <a:r>
              <a:rPr lang="en-US" sz="3200" b="1" dirty="0">
                <a:latin typeface="Calibri" panose="020F0502020204030204" pitchFamily="34" charset="0"/>
                <a:ea typeface="Calibri" panose="020F0502020204030204" pitchFamily="34" charset="0"/>
                <a:cs typeface="Times New Roman" panose="02020603050405020304" pitchFamily="18" charset="0"/>
              </a:rPr>
              <a:t>5.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The </a:t>
            </a:r>
            <a:r>
              <a:rPr lang="en-US" sz="3200" b="1" dirty="0">
                <a:latin typeface="Calibri" panose="020F0502020204030204" pitchFamily="34" charset="0"/>
                <a:ea typeface="Calibri" panose="020F0502020204030204" pitchFamily="34" charset="0"/>
                <a:cs typeface="Times New Roman" panose="02020603050405020304" pitchFamily="18" charset="0"/>
              </a:rPr>
              <a:t>Formal Survey Visit</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7912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694606" y="2119597"/>
            <a:ext cx="9127975" cy="3108543"/>
          </a:xfrm>
          <a:prstGeom prst="rect">
            <a:avLst/>
          </a:prstGeom>
          <a:noFill/>
        </p:spPr>
        <p:txBody>
          <a:bodyPr wrap="square">
            <a:spAutoFit/>
          </a:bodyPr>
          <a:lstStyle/>
          <a:p>
            <a:pPr algn="just"/>
            <a:r>
              <a:rPr lang="en-US" sz="2800" dirty="0">
                <a:latin typeface="Calibri" panose="020F0502020204030204" pitchFamily="34" charset="0"/>
                <a:ea typeface="Calibri" panose="020F0502020204030204" pitchFamily="34" charset="0"/>
                <a:cs typeface="Times New Roman" panose="02020603050405020304" pitchFamily="18" charset="0"/>
              </a:rPr>
              <a:t>Upon favorable evaluation and recommendation by the Team and the relevant PAASCU Commission, the PAASCU Board of Trustees grants initial accreditation, which FAAP </a:t>
            </a:r>
            <a:r>
              <a:rPr lang="en-US" sz="2800" dirty="0" smtClean="0">
                <a:latin typeface="Calibri" panose="020F0502020204030204" pitchFamily="34" charset="0"/>
                <a:ea typeface="Calibri" panose="020F0502020204030204" pitchFamily="34" charset="0"/>
                <a:cs typeface="Times New Roman" panose="02020603050405020304" pitchFamily="18" charset="0"/>
              </a:rPr>
              <a:t>certifies with Level I status, </a:t>
            </a:r>
            <a:r>
              <a:rPr lang="en-US" sz="2800" dirty="0">
                <a:latin typeface="Calibri" panose="020F0502020204030204" pitchFamily="34" charset="0"/>
                <a:ea typeface="Calibri" panose="020F0502020204030204" pitchFamily="34" charset="0"/>
                <a:cs typeface="Times New Roman" panose="02020603050405020304" pitchFamily="18" charset="0"/>
              </a:rPr>
              <a:t>for three (3) </a:t>
            </a:r>
            <a:r>
              <a:rPr lang="en-US" sz="2800" dirty="0" smtClean="0">
                <a:latin typeface="Calibri" panose="020F0502020204030204" pitchFamily="34" charset="0"/>
                <a:ea typeface="Calibri" panose="020F0502020204030204" pitchFamily="34" charset="0"/>
                <a:cs typeface="Times New Roman" panose="02020603050405020304" pitchFamily="18" charset="0"/>
              </a:rPr>
              <a:t>years.</a:t>
            </a: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With </a:t>
            </a:r>
            <a:r>
              <a:rPr lang="en-US" sz="2800" dirty="0">
                <a:latin typeface="Calibri" panose="020F0502020204030204" pitchFamily="34" charset="0"/>
                <a:ea typeface="Calibri" panose="020F0502020204030204" pitchFamily="34" charset="0"/>
                <a:cs typeface="Times New Roman" panose="02020603050405020304" pitchFamily="18" charset="0"/>
              </a:rPr>
              <a:t>this initial accreditation, the school becomes a full member of PAASCU.</a:t>
            </a:r>
            <a:endParaRPr lang="en-PH"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2637321" y="569129"/>
            <a:ext cx="7257449" cy="584775"/>
          </a:xfrm>
          <a:prstGeom prst="rect">
            <a:avLst/>
          </a:prstGeom>
          <a:noFill/>
        </p:spPr>
        <p:txBody>
          <a:bodyPr wrap="square">
            <a:spAutoFit/>
          </a:bodyPr>
          <a:lstStyle/>
          <a:p>
            <a:pPr algn="just"/>
            <a:r>
              <a:rPr lang="en-US" sz="3200" b="1" dirty="0">
                <a:latin typeface="Calibri" panose="020F0502020204030204" pitchFamily="34" charset="0"/>
                <a:ea typeface="Calibri" panose="020F0502020204030204" pitchFamily="34" charset="0"/>
                <a:cs typeface="Times New Roman" panose="02020603050405020304" pitchFamily="18" charset="0"/>
              </a:rPr>
              <a:t>6.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Initial </a:t>
            </a:r>
            <a:r>
              <a:rPr lang="en-US" sz="3200" b="1" dirty="0">
                <a:latin typeface="Calibri" panose="020F0502020204030204" pitchFamily="34" charset="0"/>
                <a:ea typeface="Calibri" panose="020F0502020204030204" pitchFamily="34" charset="0"/>
                <a:cs typeface="Times New Roman" panose="02020603050405020304" pitchFamily="18" charset="0"/>
              </a:rPr>
              <a:t>Accreditation Status Granted</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3193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805297" y="1667210"/>
            <a:ext cx="9127975" cy="5232202"/>
          </a:xfrm>
          <a:prstGeom prst="rect">
            <a:avLst/>
          </a:prstGeom>
          <a:noFill/>
        </p:spPr>
        <p:txBody>
          <a:bodyPr wrap="square">
            <a:spAutoFit/>
          </a:bodyPr>
          <a:lstStyle/>
          <a:p>
            <a:pPr algn="just"/>
            <a:r>
              <a:rPr lang="en-US" sz="2800" dirty="0">
                <a:latin typeface="Calibri" panose="020F0502020204030204" pitchFamily="34" charset="0"/>
                <a:ea typeface="Calibri" panose="020F0502020204030204" pitchFamily="34" charset="0"/>
                <a:cs typeface="Times New Roman" panose="02020603050405020304" pitchFamily="18" charset="0"/>
              </a:rPr>
              <a:t>After the three (3)-year period, the program undertakes another self-survey and is visited by the Team.  </a:t>
            </a:r>
            <a:r>
              <a:rPr lang="en-US" sz="2800" dirty="0" smtClean="0">
                <a:latin typeface="Calibri" panose="020F0502020204030204" pitchFamily="34" charset="0"/>
                <a:ea typeface="Calibri" panose="020F0502020204030204" pitchFamily="34" charset="0"/>
                <a:cs typeface="Times New Roman" panose="02020603050405020304" pitchFamily="18" charset="0"/>
              </a:rPr>
              <a:t>A favorable </a:t>
            </a:r>
            <a:r>
              <a:rPr lang="en-US" sz="2800" dirty="0">
                <a:latin typeface="Calibri" panose="020F0502020204030204" pitchFamily="34" charset="0"/>
                <a:ea typeface="Calibri" panose="020F0502020204030204" pitchFamily="34" charset="0"/>
                <a:cs typeface="Times New Roman" panose="02020603050405020304" pitchFamily="18" charset="0"/>
              </a:rPr>
              <a:t>re-evaluation merits the program's full accreditation for ﬁve (5) years. </a:t>
            </a:r>
            <a:r>
              <a:rPr lang="en-US" sz="2800" dirty="0" smtClean="0">
                <a:latin typeface="Calibri" panose="020F0502020204030204" pitchFamily="34" charset="0"/>
                <a:ea typeface="Calibri" panose="020F0502020204030204" pitchFamily="34" charset="0"/>
                <a:cs typeface="Times New Roman" panose="02020603050405020304" pitchFamily="18" charset="0"/>
              </a:rPr>
              <a:t> The </a:t>
            </a:r>
            <a:r>
              <a:rPr lang="en-US" sz="2800" dirty="0">
                <a:latin typeface="Calibri" panose="020F0502020204030204" pitchFamily="34" charset="0"/>
                <a:ea typeface="Calibri" panose="020F0502020204030204" pitchFamily="34" charset="0"/>
                <a:cs typeface="Times New Roman" panose="02020603050405020304" pitchFamily="18" charset="0"/>
              </a:rPr>
              <a:t>program is also granted FAAP Level II re-accredited status at this time.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a:latin typeface="Calibri" panose="020F0502020204030204" pitchFamily="34" charset="0"/>
                <a:ea typeface="Calibri" panose="020F0502020204030204" pitchFamily="34" charset="0"/>
                <a:cs typeface="Times New Roman" panose="02020603050405020304" pitchFamily="18" charset="0"/>
              </a:rPr>
              <a:t>Levels III and IV status will be granted in the future following the existing FAAP Guidelines.</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The process and guidelines for the self-survey and the remote site visit </a:t>
            </a:r>
            <a:r>
              <a:rPr lang="en-US" sz="2800" dirty="0">
                <a:latin typeface="Calibri" panose="020F0502020204030204" pitchFamily="34" charset="0"/>
                <a:ea typeface="Calibri" panose="020F0502020204030204" pitchFamily="34" charset="0"/>
                <a:cs typeface="Times New Roman" panose="02020603050405020304" pitchFamily="18" charset="0"/>
              </a:rPr>
              <a:t>will be the same as in the Formal Survey Visit.</a:t>
            </a:r>
          </a:p>
          <a:p>
            <a:pPr algn="just"/>
            <a:endParaRPr lang="en-PH"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2637321" y="569129"/>
            <a:ext cx="7257449" cy="584775"/>
          </a:xfrm>
          <a:prstGeom prst="rect">
            <a:avLst/>
          </a:prstGeom>
          <a:noFill/>
        </p:spPr>
        <p:txBody>
          <a:bodyPr wrap="square">
            <a:spAutoFit/>
          </a:bodyPr>
          <a:lstStyle/>
          <a:p>
            <a:pPr algn="just"/>
            <a:r>
              <a:rPr lang="en-US" sz="3200" b="1" dirty="0">
                <a:latin typeface="Calibri" panose="020F0502020204030204" pitchFamily="34" charset="0"/>
                <a:ea typeface="Calibri" panose="020F0502020204030204" pitchFamily="34" charset="0"/>
                <a:cs typeface="Times New Roman" panose="02020603050405020304" pitchFamily="18" charset="0"/>
              </a:rPr>
              <a:t>7.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Full </a:t>
            </a:r>
            <a:r>
              <a:rPr lang="en-US" sz="3200" b="1" dirty="0">
                <a:latin typeface="Calibri" panose="020F0502020204030204" pitchFamily="34" charset="0"/>
                <a:ea typeface="Calibri" panose="020F0502020204030204" pitchFamily="34" charset="0"/>
                <a:cs typeface="Times New Roman" panose="02020603050405020304" pitchFamily="18" charset="0"/>
              </a:rPr>
              <a:t>Accreditation Status Granted</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752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805297" y="1667210"/>
            <a:ext cx="9127975" cy="4401205"/>
          </a:xfrm>
          <a:prstGeom prst="rect">
            <a:avLst/>
          </a:prstGeom>
          <a:noFill/>
        </p:spPr>
        <p:txBody>
          <a:bodyPr wrap="square">
            <a:spAutoFit/>
          </a:bodyPr>
          <a:lstStyle/>
          <a:p>
            <a:pPr marL="457200" lvl="0" indent="-457200" algn="just">
              <a:buSzPts val="1200"/>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Interim Visit is done when there are major deficiencies in certain areas under accreditation during the previous re-survey visit.  Although done for only one (1) day, the process and guidelines in this visit will follow that of a Re-survey visit. </a:t>
            </a:r>
          </a:p>
          <a:p>
            <a:pPr marL="457200" lvl="0" indent="-457200" algn="just">
              <a:buSzPts val="1200"/>
              <a:buFont typeface="Arial" panose="020B0604020202020204" pitchFamily="34" charset="0"/>
              <a:buChar char="•"/>
            </a:pPr>
            <a:endParaRPr lang="en-PH" sz="28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buSzPts val="1200"/>
              <a:buFont typeface="Arial" panose="020B0604020202020204" pitchFamily="34" charset="0"/>
              <a:buChar char="•"/>
            </a:pPr>
            <a:r>
              <a:rPr lang="en-US" sz="2800" dirty="0" smtClean="0">
                <a:latin typeface="Calibri" panose="020F0502020204030204" pitchFamily="34" charset="0"/>
                <a:ea typeface="Calibri" panose="020F0502020204030204" pitchFamily="34" charset="0"/>
                <a:cs typeface="Times New Roman" panose="02020603050405020304" pitchFamily="18" charset="0"/>
              </a:rPr>
              <a:t>Revisit</a:t>
            </a:r>
            <a:r>
              <a:rPr lang="en-US" sz="2800" dirty="0">
                <a:latin typeface="Calibri" panose="020F0502020204030204" pitchFamily="34" charset="0"/>
                <a:ea typeface="Calibri" panose="020F0502020204030204" pitchFamily="34" charset="0"/>
                <a:cs typeface="Times New Roman" panose="02020603050405020304" pitchFamily="18" charset="0"/>
              </a:rPr>
              <a:t>, which is done when accreditation is deferred on the previous accreditation visit.  The process and guidelines in this visit will follow that of a Formal or a Re-survey visit.</a:t>
            </a:r>
            <a:endParaRPr lang="en-PH"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3582971" y="323440"/>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801979" y="663181"/>
            <a:ext cx="2964582" cy="584775"/>
          </a:xfrm>
          <a:prstGeom prst="rect">
            <a:avLst/>
          </a:prstGeom>
          <a:noFill/>
        </p:spPr>
        <p:txBody>
          <a:bodyPr wrap="square">
            <a:spAutoFit/>
          </a:bodyPr>
          <a:lstStyle/>
          <a:p>
            <a:pPr algn="just"/>
            <a:r>
              <a:rPr lang="en-US" sz="3200" b="1" dirty="0" smtClean="0">
                <a:latin typeface="Calibri" panose="020F0502020204030204" pitchFamily="34" charset="0"/>
                <a:ea typeface="Calibri" panose="020F0502020204030204" pitchFamily="34" charset="0"/>
                <a:cs typeface="Times New Roman" panose="02020603050405020304" pitchFamily="18" charset="0"/>
              </a:rPr>
              <a:t>“Special” Visits</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5922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19D126A-0E42-4105-92B1-70C28929964E}"/>
              </a:ext>
            </a:extLst>
          </p:cNvPr>
          <p:cNvSpPr txBox="1"/>
          <p:nvPr/>
        </p:nvSpPr>
        <p:spPr>
          <a:xfrm>
            <a:off x="3040748" y="776961"/>
            <a:ext cx="5251418" cy="584775"/>
          </a:xfrm>
          <a:prstGeom prst="rect">
            <a:avLst/>
          </a:prstGeom>
          <a:noFill/>
        </p:spPr>
        <p:txBody>
          <a:bodyPr wrap="square">
            <a:spAutoFit/>
          </a:bodyPr>
          <a:lstStyle/>
          <a:p>
            <a:pPr algn="ctr"/>
            <a:r>
              <a:rPr lang="en-US" sz="3200" b="1" dirty="0" smtClean="0">
                <a:solidFill>
                  <a:srgbClr val="002060"/>
                </a:solidFill>
                <a:latin typeface="Calibri" panose="020F0502020204030204" pitchFamily="34" charset="0"/>
                <a:ea typeface="Calibri" panose="020F0502020204030204" pitchFamily="34" charset="0"/>
                <a:cs typeface="Calibri" panose="020F0502020204030204" pitchFamily="34" charset="0"/>
              </a:rPr>
              <a:t>Others</a:t>
            </a:r>
            <a:endParaRPr lang="en-US" sz="3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45050" y="23084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604630" y="1768266"/>
            <a:ext cx="10783957" cy="4909036"/>
          </a:xfrm>
          <a:prstGeom prst="rect">
            <a:avLst/>
          </a:prstGeom>
          <a:noFill/>
        </p:spPr>
        <p:txBody>
          <a:bodyPr wrap="square">
            <a:spAutoFit/>
          </a:bodyPr>
          <a:lstStyle/>
          <a:p>
            <a:pPr algn="just"/>
            <a:r>
              <a:rPr lang="en-US" sz="2600" b="1" dirty="0">
                <a:effectLst/>
                <a:latin typeface="Calibri" panose="020F0502020204030204" pitchFamily="34" charset="0"/>
                <a:ea typeface="Calibri" panose="020F0502020204030204" pitchFamily="34" charset="0"/>
                <a:cs typeface="Times New Roman" panose="02020603050405020304" pitchFamily="18" charset="0"/>
              </a:rPr>
              <a:t>Appendix J</a:t>
            </a:r>
            <a:r>
              <a:rPr lang="en-US" sz="2600" dirty="0">
                <a:effectLst/>
                <a:latin typeface="Calibri" panose="020F0502020204030204" pitchFamily="34" charset="0"/>
                <a:ea typeface="Calibri" panose="020F0502020204030204" pitchFamily="34" charset="0"/>
                <a:cs typeface="Times New Roman" panose="02020603050405020304" pitchFamily="18" charset="0"/>
              </a:rPr>
              <a:t> shows a comparative matrix of processes under face-to-face and virtual program accreditation.</a:t>
            </a:r>
            <a:endParaRPr lang="en-PH"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6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600" b="1" dirty="0">
                <a:effectLst/>
                <a:latin typeface="Calibri" panose="020F0502020204030204" pitchFamily="34" charset="0"/>
                <a:ea typeface="Calibri" panose="020F0502020204030204" pitchFamily="34" charset="0"/>
                <a:cs typeface="Times New Roman" panose="02020603050405020304" pitchFamily="18" charset="0"/>
              </a:rPr>
              <a:t>Appendix K</a:t>
            </a:r>
            <a:r>
              <a:rPr lang="en-US" sz="2600" dirty="0">
                <a:effectLst/>
                <a:latin typeface="Calibri" panose="020F0502020204030204" pitchFamily="34" charset="0"/>
                <a:ea typeface="Calibri" panose="020F0502020204030204" pitchFamily="34" charset="0"/>
                <a:cs typeface="Times New Roman" panose="02020603050405020304" pitchFamily="18" charset="0"/>
              </a:rPr>
              <a:t> </a:t>
            </a:r>
            <a:r>
              <a:rPr lang="en-US" sz="2600" dirty="0" smtClean="0">
                <a:effectLst/>
                <a:latin typeface="Calibri" panose="020F0502020204030204" pitchFamily="34" charset="0"/>
                <a:ea typeface="Calibri" panose="020F0502020204030204" pitchFamily="34" charset="0"/>
                <a:cs typeface="Times New Roman" panose="02020603050405020304" pitchFamily="18" charset="0"/>
              </a:rPr>
              <a:t>shows the socialized accreditation </a:t>
            </a:r>
            <a:r>
              <a:rPr lang="en-US" sz="2600" dirty="0">
                <a:effectLst/>
                <a:latin typeface="Calibri" panose="020F0502020204030204" pitchFamily="34" charset="0"/>
                <a:ea typeface="Calibri" panose="020F0502020204030204" pitchFamily="34" charset="0"/>
                <a:cs typeface="Times New Roman" panose="02020603050405020304" pitchFamily="18" charset="0"/>
              </a:rPr>
              <a:t>fees charged to the school for the virtual program accreditation visit. </a:t>
            </a:r>
            <a:r>
              <a:rPr lang="en-US" sz="2600" dirty="0" smtClean="0">
                <a:effectLst/>
                <a:latin typeface="Calibri" panose="020F0502020204030204" pitchFamily="34" charset="0"/>
                <a:ea typeface="Calibri" panose="020F0502020204030204" pitchFamily="34" charset="0"/>
                <a:cs typeface="Times New Roman" panose="02020603050405020304" pitchFamily="18" charset="0"/>
              </a:rPr>
              <a:t>Please </a:t>
            </a:r>
            <a:r>
              <a:rPr lang="en-US" sz="2600" dirty="0">
                <a:effectLst/>
                <a:latin typeface="Calibri" panose="020F0502020204030204" pitchFamily="34" charset="0"/>
                <a:ea typeface="Calibri" panose="020F0502020204030204" pitchFamily="34" charset="0"/>
                <a:cs typeface="Times New Roman" panose="02020603050405020304" pitchFamily="18" charset="0"/>
              </a:rPr>
              <a:t>note that the fees will only be collected when doing a remote site visit.</a:t>
            </a:r>
            <a:endParaRPr lang="en-PH"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6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600" dirty="0">
                <a:effectLst/>
                <a:latin typeface="Calibri" panose="020F0502020204030204" pitchFamily="34" charset="0"/>
                <a:ea typeface="Calibri" panose="020F0502020204030204" pitchFamily="34" charset="0"/>
                <a:cs typeface="Times New Roman" panose="02020603050405020304" pitchFamily="18" charset="0"/>
              </a:rPr>
              <a:t>Depending on the situation, particularly government regulations on the conduct of face-to-face classes and travel restrictions, and accreditors' availability, a blended approach can also be adopted.  The process for this blended approach will have to be agreed upon by the school and PAASCU.</a:t>
            </a:r>
            <a:endParaRPr lang="en-PH"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7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1707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178035" y="1992266"/>
            <a:ext cx="827474" cy="838507"/>
          </a:xfrm>
          <a:prstGeom prst="rect">
            <a:avLst/>
          </a:prstGeom>
        </p:spPr>
      </p:pic>
      <p:sp>
        <p:nvSpPr>
          <p:cNvPr id="6" name="Rectangle 5">
            <a:extLst>
              <a:ext uri="{FF2B5EF4-FFF2-40B4-BE49-F238E27FC236}">
                <a16:creationId xmlns:a16="http://schemas.microsoft.com/office/drawing/2014/main" id="{F4EC7914-209A-4FE9-8F10-5DF6DF0221BC}"/>
              </a:ext>
            </a:extLst>
          </p:cNvPr>
          <p:cNvSpPr/>
          <p:nvPr/>
        </p:nvSpPr>
        <p:spPr>
          <a:xfrm>
            <a:off x="3425614" y="3034608"/>
            <a:ext cx="4214616" cy="1015663"/>
          </a:xfrm>
          <a:prstGeom prst="rect">
            <a:avLst/>
          </a:prstGeom>
          <a:noFill/>
        </p:spPr>
        <p:txBody>
          <a:bodyPr wrap="none" lIns="91440" tIns="45720" rIns="91440" bIns="45720">
            <a:spAutoFit/>
          </a:bodyPr>
          <a:lstStyle/>
          <a:p>
            <a:pPr algn="ctr"/>
            <a:r>
              <a:rPr lang="en-US" sz="6000" b="1" cap="none" spc="0" dirty="0">
                <a:ln w="9525">
                  <a:solidFill>
                    <a:schemeClr val="bg1"/>
                  </a:solidFill>
                  <a:prstDash val="solid"/>
                </a:ln>
                <a:solidFill>
                  <a:schemeClr val="accent2">
                    <a:lumMod val="75000"/>
                  </a:schemeClr>
                </a:solidFill>
                <a:effectLst>
                  <a:outerShdw blurRad="12700" dist="38100" dir="2700000" algn="tl" rotWithShape="0">
                    <a:schemeClr val="accent5">
                      <a:lumMod val="60000"/>
                      <a:lumOff val="40000"/>
                    </a:schemeClr>
                  </a:outerShdw>
                </a:effectLst>
              </a:rPr>
              <a:t>Thank you!</a:t>
            </a:r>
          </a:p>
        </p:txBody>
      </p:sp>
    </p:spTree>
    <p:extLst>
      <p:ext uri="{BB962C8B-B14F-4D97-AF65-F5344CB8AC3E}">
        <p14:creationId xmlns:p14="http://schemas.microsoft.com/office/powerpoint/2010/main" val="160460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843797" y="1771499"/>
            <a:ext cx="8906595" cy="3416320"/>
          </a:xfrm>
          <a:prstGeom prst="rect">
            <a:avLst/>
          </a:prstGeom>
          <a:noFill/>
        </p:spPr>
        <p:txBody>
          <a:bodyPr wrap="square">
            <a:spAutoFit/>
          </a:bodyPr>
          <a:lstStyle/>
          <a:p>
            <a:pPr marL="457200" algn="just"/>
            <a:r>
              <a:rPr lang="en-US" sz="27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7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700" dirty="0" smtClean="0">
                <a:effectLst/>
                <a:latin typeface="Calibri" panose="020F0502020204030204" pitchFamily="34" charset="0"/>
                <a:ea typeface="Calibri" panose="020F0502020204030204" pitchFamily="34" charset="0"/>
                <a:cs typeface="Times New Roman" panose="02020603050405020304" pitchFamily="18" charset="0"/>
              </a:rPr>
              <a:t>Write a </a:t>
            </a:r>
            <a:r>
              <a:rPr lang="en-US" sz="2700" dirty="0">
                <a:effectLst/>
                <a:latin typeface="Calibri" panose="020F0502020204030204" pitchFamily="34" charset="0"/>
                <a:ea typeface="Calibri" panose="020F0502020204030204" pitchFamily="34" charset="0"/>
                <a:cs typeface="Times New Roman" panose="02020603050405020304" pitchFamily="18" charset="0"/>
              </a:rPr>
              <a:t>letter of intent to apply, addressed to the Executive Director of PAASCU.  </a:t>
            </a:r>
            <a:endParaRPr lang="en-US" sz="27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700" dirty="0" smtClean="0">
                <a:effectLst/>
                <a:latin typeface="Calibri" panose="020F0502020204030204" pitchFamily="34" charset="0"/>
                <a:ea typeface="Calibri" panose="020F0502020204030204" pitchFamily="34" charset="0"/>
                <a:cs typeface="Times New Roman" panose="02020603050405020304" pitchFamily="18" charset="0"/>
              </a:rPr>
              <a:t>Together </a:t>
            </a:r>
            <a:r>
              <a:rPr lang="en-US" sz="2700" dirty="0">
                <a:effectLst/>
                <a:latin typeface="Calibri" panose="020F0502020204030204" pitchFamily="34" charset="0"/>
                <a:ea typeface="Calibri" panose="020F0502020204030204" pitchFamily="34" charset="0"/>
                <a:cs typeface="Times New Roman" panose="02020603050405020304" pitchFamily="18" charset="0"/>
              </a:rPr>
              <a:t>with this letter are the completed documents that the school needs to submit to the PAASCU </a:t>
            </a:r>
            <a:r>
              <a:rPr lang="en-US" sz="2700" dirty="0" smtClean="0">
                <a:effectLst/>
                <a:latin typeface="Calibri" panose="020F0502020204030204" pitchFamily="34" charset="0"/>
                <a:ea typeface="Calibri" panose="020F0502020204030204" pitchFamily="34" charset="0"/>
                <a:cs typeface="Times New Roman" panose="02020603050405020304" pitchFamily="18" charset="0"/>
              </a:rPr>
              <a:t>Secretariat.  The </a:t>
            </a:r>
            <a:r>
              <a:rPr lang="en-US" sz="2700" dirty="0">
                <a:effectLst/>
                <a:latin typeface="Calibri" panose="020F0502020204030204" pitchFamily="34" charset="0"/>
                <a:ea typeface="Calibri" panose="020F0502020204030204" pitchFamily="34" charset="0"/>
                <a:cs typeface="Times New Roman" panose="02020603050405020304" pitchFamily="18" charset="0"/>
              </a:rPr>
              <a:t>documents are identified on the PAASCU website: www.paascu.org.ph. </a:t>
            </a:r>
            <a:endParaRPr lang="en-PH" sz="2700" dirty="0"/>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1077218"/>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en-US" sz="3200" b="1" dirty="0" smtClean="0">
                <a:latin typeface="Calibri" panose="020F0502020204030204" pitchFamily="34" charset="0"/>
                <a:ea typeface="Calibri" panose="020F0502020204030204" pitchFamily="34" charset="0"/>
                <a:cs typeface="Times New Roman" panose="02020603050405020304" pitchFamily="18" charset="0"/>
              </a:rPr>
              <a:t>  Application </a:t>
            </a:r>
            <a:r>
              <a:rPr lang="en-US" sz="3200" b="1" dirty="0">
                <a:latin typeface="Calibri" panose="020F0502020204030204" pitchFamily="34" charset="0"/>
                <a:ea typeface="Calibri" panose="020F0502020204030204" pitchFamily="34" charset="0"/>
                <a:cs typeface="Times New Roman" panose="02020603050405020304" pitchFamily="18" charset="0"/>
              </a:rPr>
              <a:t>for Accreditation</a:t>
            </a:r>
            <a:endParaRPr lang="en-PH" sz="3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0447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733106" y="1887002"/>
            <a:ext cx="8906595" cy="4247317"/>
          </a:xfrm>
          <a:prstGeom prst="rect">
            <a:avLst/>
          </a:prstGeom>
          <a:noFill/>
        </p:spPr>
        <p:txBody>
          <a:bodyPr wrap="square">
            <a:spAutoFit/>
          </a:bodyPr>
          <a:lstStyle/>
          <a:p>
            <a:pPr marL="457200"/>
            <a:r>
              <a:rPr lang="en-US" sz="2700" dirty="0" smtClean="0">
                <a:latin typeface="Calibri" panose="020F0502020204030204" pitchFamily="34" charset="0"/>
                <a:ea typeface="Calibri" panose="020F0502020204030204" pitchFamily="34" charset="0"/>
                <a:cs typeface="Times New Roman" panose="02020603050405020304" pitchFamily="18" charset="0"/>
              </a:rPr>
              <a:t>Submission is </a:t>
            </a:r>
            <a:r>
              <a:rPr lang="en-US" sz="2700" dirty="0">
                <a:latin typeface="Calibri" panose="020F0502020204030204" pitchFamily="34" charset="0"/>
                <a:ea typeface="Calibri" panose="020F0502020204030204" pitchFamily="34" charset="0"/>
                <a:cs typeface="Times New Roman" panose="02020603050405020304" pitchFamily="18" charset="0"/>
              </a:rPr>
              <a:t>done through a digital storage file, preferably Google Drive.  The school will </a:t>
            </a:r>
            <a:r>
              <a:rPr lang="en-US" sz="2700" dirty="0" smtClean="0">
                <a:latin typeface="Calibri" panose="020F0502020204030204" pitchFamily="34" charset="0"/>
                <a:ea typeface="Calibri" panose="020F0502020204030204" pitchFamily="34" charset="0"/>
                <a:cs typeface="Times New Roman" panose="02020603050405020304" pitchFamily="18" charset="0"/>
              </a:rPr>
              <a:t>ensure that </a:t>
            </a:r>
            <a:r>
              <a:rPr lang="en-US" sz="2700" dirty="0">
                <a:latin typeface="Calibri" panose="020F0502020204030204" pitchFamily="34" charset="0"/>
                <a:ea typeface="Calibri" panose="020F0502020204030204" pitchFamily="34" charset="0"/>
                <a:cs typeface="Times New Roman" panose="02020603050405020304" pitchFamily="18" charset="0"/>
              </a:rPr>
              <a:t>its digital capacity is sufficient to store all files it will submit.  </a:t>
            </a:r>
            <a:endParaRPr lang="en-US" sz="2700" dirty="0" smtClean="0">
              <a:latin typeface="Calibri" panose="020F0502020204030204" pitchFamily="34" charset="0"/>
              <a:ea typeface="Calibri" panose="020F0502020204030204" pitchFamily="34" charset="0"/>
              <a:cs typeface="Times New Roman" panose="02020603050405020304" pitchFamily="18" charset="0"/>
            </a:endParaRPr>
          </a:p>
          <a:p>
            <a:pPr marL="457200"/>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marL="457200"/>
            <a:r>
              <a:rPr lang="en-US" sz="2700" dirty="0" smtClean="0">
                <a:latin typeface="Calibri" panose="020F0502020204030204" pitchFamily="34" charset="0"/>
                <a:ea typeface="Calibri" panose="020F0502020204030204" pitchFamily="34" charset="0"/>
                <a:cs typeface="Times New Roman" panose="02020603050405020304" pitchFamily="18" charset="0"/>
              </a:rPr>
              <a:t>It </a:t>
            </a:r>
            <a:r>
              <a:rPr lang="en-US" sz="2700" dirty="0">
                <a:latin typeface="Calibri" panose="020F0502020204030204" pitchFamily="34" charset="0"/>
                <a:ea typeface="Calibri" panose="020F0502020204030204" pitchFamily="34" charset="0"/>
                <a:cs typeface="Times New Roman" panose="02020603050405020304" pitchFamily="18" charset="0"/>
              </a:rPr>
              <a:t>is advised that the actual evidence is linked to the references about them for easy access. </a:t>
            </a:r>
            <a:endParaRPr lang="en-US" sz="2700" dirty="0" smtClean="0">
              <a:latin typeface="Calibri" panose="020F0502020204030204" pitchFamily="34" charset="0"/>
              <a:ea typeface="Calibri" panose="020F0502020204030204" pitchFamily="34" charset="0"/>
              <a:cs typeface="Times New Roman" panose="02020603050405020304" pitchFamily="18" charset="0"/>
            </a:endParaRPr>
          </a:p>
          <a:p>
            <a:pPr marL="457200"/>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marL="457200"/>
            <a:r>
              <a:rPr lang="en-US" sz="2700" dirty="0" smtClean="0">
                <a:latin typeface="Calibri" panose="020F0502020204030204" pitchFamily="34" charset="0"/>
                <a:ea typeface="Calibri" panose="020F0502020204030204" pitchFamily="34" charset="0"/>
                <a:cs typeface="Times New Roman" panose="02020603050405020304" pitchFamily="18" charset="0"/>
              </a:rPr>
              <a:t>The </a:t>
            </a:r>
            <a:r>
              <a:rPr lang="en-US" sz="2700" dirty="0">
                <a:latin typeface="Calibri" panose="020F0502020204030204" pitchFamily="34" charset="0"/>
                <a:ea typeface="Calibri" panose="020F0502020204030204" pitchFamily="34" charset="0"/>
                <a:cs typeface="Times New Roman" panose="02020603050405020304" pitchFamily="18" charset="0"/>
              </a:rPr>
              <a:t>submission, including the instructions on how to access the file, should be communicated to the Secretariat.  </a:t>
            </a:r>
            <a:endParaRPr lang="en-PH" sz="2700" dirty="0">
              <a:latin typeface="Calibri" panose="020F0502020204030204" pitchFamily="34" charset="0"/>
              <a:ea typeface="Calibri" panose="020F0502020204030204" pitchFamily="34" charset="0"/>
              <a:cs typeface="Times New Roman" panose="02020603050405020304" pitchFamily="18" charset="0"/>
            </a:endParaRPr>
          </a:p>
          <a:p>
            <a:pPr marL="457200"/>
            <a:endParaRPr lang="en-PH" sz="2700" dirty="0"/>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1077218"/>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en-US" sz="3200" b="1" dirty="0" smtClean="0">
                <a:latin typeface="Calibri" panose="020F0502020204030204" pitchFamily="34" charset="0"/>
                <a:ea typeface="Calibri" panose="020F0502020204030204" pitchFamily="34" charset="0"/>
                <a:cs typeface="Times New Roman" panose="02020603050405020304" pitchFamily="18" charset="0"/>
              </a:rPr>
              <a:t>  Application </a:t>
            </a:r>
            <a:r>
              <a:rPr lang="en-US" sz="3200" b="1" dirty="0">
                <a:latin typeface="Calibri" panose="020F0502020204030204" pitchFamily="34" charset="0"/>
                <a:ea typeface="Calibri" panose="020F0502020204030204" pitchFamily="34" charset="0"/>
                <a:cs typeface="Times New Roman" panose="02020603050405020304" pitchFamily="18" charset="0"/>
              </a:rPr>
              <a:t>for Accreditation</a:t>
            </a:r>
            <a:endParaRPr lang="en-PH" sz="3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8171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718668" y="1790749"/>
            <a:ext cx="8906595" cy="4247317"/>
          </a:xfrm>
          <a:prstGeom prst="rect">
            <a:avLst/>
          </a:prstGeom>
          <a:noFill/>
        </p:spPr>
        <p:txBody>
          <a:bodyPr wrap="square">
            <a:spAutoFit/>
          </a:bodyPr>
          <a:lstStyle/>
          <a:p>
            <a:pPr marL="457200"/>
            <a:r>
              <a:rPr lang="en-US" sz="2700" dirty="0">
                <a:latin typeface="Calibri" panose="020F0502020204030204" pitchFamily="34" charset="0"/>
                <a:ea typeface="Calibri" panose="020F0502020204030204" pitchFamily="34" charset="0"/>
                <a:cs typeface="Times New Roman" panose="02020603050405020304" pitchFamily="18" charset="0"/>
              </a:rPr>
              <a:t>The Secretariat </a:t>
            </a:r>
            <a:r>
              <a:rPr lang="en-US" sz="2700" dirty="0" smtClean="0">
                <a:latin typeface="Calibri" panose="020F0502020204030204" pitchFamily="34" charset="0"/>
                <a:ea typeface="Calibri" panose="020F0502020204030204" pitchFamily="34" charset="0"/>
                <a:cs typeface="Times New Roman" panose="02020603050405020304" pitchFamily="18" charset="0"/>
              </a:rPr>
              <a:t>will review </a:t>
            </a:r>
            <a:r>
              <a:rPr lang="en-US" sz="2700" dirty="0">
                <a:latin typeface="Calibri" panose="020F0502020204030204" pitchFamily="34" charset="0"/>
                <a:ea typeface="Calibri" panose="020F0502020204030204" pitchFamily="34" charset="0"/>
                <a:cs typeface="Times New Roman" panose="02020603050405020304" pitchFamily="18" charset="0"/>
              </a:rPr>
              <a:t>the submitted files, and if found in order, will write the school to proceed with completing the survey instrument, the soft copy of which will be emailed to the school.  </a:t>
            </a:r>
            <a:endParaRPr lang="en-US" sz="2700" dirty="0" smtClean="0">
              <a:latin typeface="Calibri" panose="020F0502020204030204" pitchFamily="34" charset="0"/>
              <a:ea typeface="Calibri" panose="020F0502020204030204" pitchFamily="34" charset="0"/>
              <a:cs typeface="Times New Roman" panose="02020603050405020304" pitchFamily="18" charset="0"/>
            </a:endParaRPr>
          </a:p>
          <a:p>
            <a:pPr marL="457200"/>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marL="457200"/>
            <a:r>
              <a:rPr lang="en-US" sz="2700" dirty="0">
                <a:latin typeface="Calibri" panose="020F0502020204030204" pitchFamily="34" charset="0"/>
                <a:ea typeface="Calibri" panose="020F0502020204030204" pitchFamily="34" charset="0"/>
                <a:cs typeface="Times New Roman" panose="02020603050405020304" pitchFamily="18" charset="0"/>
              </a:rPr>
              <a:t>A</a:t>
            </a:r>
            <a:r>
              <a:rPr lang="en-US" sz="2700" dirty="0" smtClean="0">
                <a:latin typeface="Calibri" panose="020F0502020204030204" pitchFamily="34" charset="0"/>
                <a:ea typeface="Calibri" panose="020F0502020204030204" pitchFamily="34" charset="0"/>
                <a:cs typeface="Times New Roman" panose="02020603050405020304" pitchFamily="18" charset="0"/>
              </a:rPr>
              <a:t> </a:t>
            </a:r>
            <a:r>
              <a:rPr lang="en-US" sz="2700" dirty="0">
                <a:latin typeface="Calibri" panose="020F0502020204030204" pitchFamily="34" charset="0"/>
                <a:ea typeface="Calibri" panose="020F0502020204030204" pitchFamily="34" charset="0"/>
                <a:cs typeface="Times New Roman" panose="02020603050405020304" pitchFamily="18" charset="0"/>
              </a:rPr>
              <a:t>list of additional requirements </a:t>
            </a:r>
            <a:r>
              <a:rPr lang="en-US" sz="2700" dirty="0" smtClean="0">
                <a:latin typeface="Calibri" panose="020F0502020204030204" pitchFamily="34" charset="0"/>
                <a:ea typeface="Calibri" panose="020F0502020204030204" pitchFamily="34" charset="0"/>
                <a:cs typeface="Times New Roman" panose="02020603050405020304" pitchFamily="18" charset="0"/>
              </a:rPr>
              <a:t>to </a:t>
            </a:r>
            <a:r>
              <a:rPr lang="en-US" sz="2700" dirty="0">
                <a:latin typeface="Calibri" panose="020F0502020204030204" pitchFamily="34" charset="0"/>
                <a:ea typeface="Calibri" panose="020F0502020204030204" pitchFamily="34" charset="0"/>
                <a:cs typeface="Times New Roman" panose="02020603050405020304" pitchFamily="18" charset="0"/>
              </a:rPr>
              <a:t>supplement the survey </a:t>
            </a:r>
            <a:r>
              <a:rPr lang="en-US" sz="2700" dirty="0" smtClean="0">
                <a:latin typeface="Calibri" panose="020F0502020204030204" pitchFamily="34" charset="0"/>
                <a:ea typeface="Calibri" panose="020F0502020204030204" pitchFamily="34" charset="0"/>
                <a:cs typeface="Times New Roman" panose="02020603050405020304" pitchFamily="18" charset="0"/>
              </a:rPr>
              <a:t>instrument will also be </a:t>
            </a:r>
            <a:r>
              <a:rPr lang="en-US" sz="2700" dirty="0" smtClean="0">
                <a:latin typeface="Calibri" panose="020F0502020204030204" pitchFamily="34" charset="0"/>
                <a:ea typeface="Calibri" panose="020F0502020204030204" pitchFamily="34" charset="0"/>
                <a:cs typeface="Times New Roman" panose="02020603050405020304" pitchFamily="18" charset="0"/>
              </a:rPr>
              <a:t>given to the </a:t>
            </a:r>
            <a:r>
              <a:rPr lang="en-US" sz="2700" dirty="0" smtClean="0">
                <a:latin typeface="Calibri" panose="020F0502020204030204" pitchFamily="34" charset="0"/>
                <a:ea typeface="Calibri" panose="020F0502020204030204" pitchFamily="34" charset="0"/>
                <a:cs typeface="Times New Roman" panose="02020603050405020304" pitchFamily="18" charset="0"/>
              </a:rPr>
              <a:t>school (</a:t>
            </a:r>
            <a:r>
              <a:rPr lang="en-US" sz="2700" b="1" dirty="0" smtClean="0">
                <a:latin typeface="Calibri" panose="020F0502020204030204" pitchFamily="34" charset="0"/>
                <a:ea typeface="Calibri" panose="020F0502020204030204" pitchFamily="34" charset="0"/>
                <a:cs typeface="Times New Roman" panose="02020603050405020304" pitchFamily="18" charset="0"/>
              </a:rPr>
              <a:t>Appendix </a:t>
            </a:r>
            <a:r>
              <a:rPr lang="en-US" sz="2700" b="1" dirty="0">
                <a:latin typeface="Calibri" panose="020F0502020204030204" pitchFamily="34" charset="0"/>
                <a:ea typeface="Calibri" panose="020F0502020204030204" pitchFamily="34" charset="0"/>
                <a:cs typeface="Times New Roman" panose="02020603050405020304" pitchFamily="18" charset="0"/>
              </a:rPr>
              <a:t>A</a:t>
            </a:r>
            <a:r>
              <a:rPr lang="en-US" sz="2700" dirty="0" smtClean="0">
                <a:latin typeface="Calibri" panose="020F0502020204030204" pitchFamily="34" charset="0"/>
                <a:ea typeface="Calibri" panose="020F0502020204030204" pitchFamily="34" charset="0"/>
                <a:cs typeface="Times New Roman" panose="02020603050405020304" pitchFamily="18" charset="0"/>
              </a:rPr>
              <a:t>).  </a:t>
            </a:r>
          </a:p>
          <a:p>
            <a:pPr marL="457200"/>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marL="457200"/>
            <a:r>
              <a:rPr lang="en-US" sz="2700" dirty="0" smtClean="0">
                <a:latin typeface="Calibri" panose="020F0502020204030204" pitchFamily="34" charset="0"/>
                <a:ea typeface="Calibri" panose="020F0502020204030204" pitchFamily="34" charset="0"/>
                <a:cs typeface="Times New Roman" panose="02020603050405020304" pitchFamily="18" charset="0"/>
              </a:rPr>
              <a:t>The </a:t>
            </a:r>
            <a:r>
              <a:rPr lang="en-US" sz="2700" dirty="0">
                <a:latin typeface="Calibri" panose="020F0502020204030204" pitchFamily="34" charset="0"/>
                <a:ea typeface="Calibri" panose="020F0502020204030204" pitchFamily="34" charset="0"/>
                <a:cs typeface="Times New Roman" panose="02020603050405020304" pitchFamily="18" charset="0"/>
              </a:rPr>
              <a:t>review and confirmation of the school's eligibility to apply are usually completed within a </a:t>
            </a:r>
            <a:r>
              <a:rPr lang="en-US" sz="2700" dirty="0" smtClean="0">
                <a:latin typeface="Calibri" panose="020F0502020204030204" pitchFamily="34" charset="0"/>
                <a:ea typeface="Calibri" panose="020F0502020204030204" pitchFamily="34" charset="0"/>
                <a:cs typeface="Times New Roman" panose="02020603050405020304" pitchFamily="18" charset="0"/>
              </a:rPr>
              <a:t>month</a:t>
            </a:r>
            <a:endParaRPr lang="en-PH" sz="2700" dirty="0"/>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1077218"/>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en-US" sz="3200" b="1" dirty="0" smtClean="0">
                <a:latin typeface="Calibri" panose="020F0502020204030204" pitchFamily="34" charset="0"/>
                <a:ea typeface="Calibri" panose="020F0502020204030204" pitchFamily="34" charset="0"/>
                <a:cs typeface="Times New Roman" panose="02020603050405020304" pitchFamily="18" charset="0"/>
              </a:rPr>
              <a:t>  Application </a:t>
            </a:r>
            <a:r>
              <a:rPr lang="en-US" sz="3200" b="1" dirty="0">
                <a:latin typeface="Calibri" panose="020F0502020204030204" pitchFamily="34" charset="0"/>
                <a:ea typeface="Calibri" panose="020F0502020204030204" pitchFamily="34" charset="0"/>
                <a:cs typeface="Times New Roman" panose="02020603050405020304" pitchFamily="18" charset="0"/>
              </a:rPr>
              <a:t>for Accreditation</a:t>
            </a:r>
            <a:endParaRPr lang="en-PH" sz="3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0970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757169" y="2305700"/>
            <a:ext cx="8906595" cy="2585323"/>
          </a:xfrm>
          <a:prstGeom prst="rect">
            <a:avLst/>
          </a:prstGeom>
          <a:noFill/>
        </p:spPr>
        <p:txBody>
          <a:bodyPr wrap="square">
            <a:spAutoFit/>
          </a:bodyPr>
          <a:lstStyle/>
          <a:p>
            <a:pPr algn="just"/>
            <a:r>
              <a:rPr lang="en-US" sz="2700" dirty="0">
                <a:latin typeface="Calibri" panose="020F0502020204030204" pitchFamily="34" charset="0"/>
                <a:ea typeface="Calibri" panose="020F0502020204030204" pitchFamily="34" charset="0"/>
                <a:cs typeface="Times New Roman" panose="02020603050405020304" pitchFamily="18" charset="0"/>
              </a:rPr>
              <a:t>If the school needs assistance on the application process, it may request an orientation from PAASCU, which will schedule the same.  </a:t>
            </a:r>
            <a:endParaRPr lang="en-US" sz="27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700" dirty="0" smtClean="0">
                <a:latin typeface="Calibri" panose="020F0502020204030204" pitchFamily="34" charset="0"/>
                <a:ea typeface="Calibri" panose="020F0502020204030204" pitchFamily="34" charset="0"/>
                <a:cs typeface="Times New Roman" panose="02020603050405020304" pitchFamily="18" charset="0"/>
              </a:rPr>
              <a:t>This will </a:t>
            </a:r>
            <a:r>
              <a:rPr lang="en-US" sz="2700" dirty="0">
                <a:latin typeface="Calibri" panose="020F0502020204030204" pitchFamily="34" charset="0"/>
                <a:ea typeface="Calibri" panose="020F0502020204030204" pitchFamily="34" charset="0"/>
                <a:cs typeface="Times New Roman" panose="02020603050405020304" pitchFamily="18" charset="0"/>
              </a:rPr>
              <a:t>be done using the Zoom virtual meeting platform provided by PAASCU.   </a:t>
            </a:r>
            <a:endParaRPr lang="en-PH" sz="2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1077218"/>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en-US" sz="3200" b="1" dirty="0" smtClean="0">
                <a:latin typeface="Calibri" panose="020F0502020204030204" pitchFamily="34" charset="0"/>
                <a:ea typeface="Calibri" panose="020F0502020204030204" pitchFamily="34" charset="0"/>
                <a:cs typeface="Times New Roman" panose="02020603050405020304" pitchFamily="18" charset="0"/>
              </a:rPr>
              <a:t>  Application </a:t>
            </a:r>
            <a:r>
              <a:rPr lang="en-US" sz="3200" b="1" dirty="0">
                <a:latin typeface="Calibri" panose="020F0502020204030204" pitchFamily="34" charset="0"/>
                <a:ea typeface="Calibri" panose="020F0502020204030204" pitchFamily="34" charset="0"/>
                <a:cs typeface="Times New Roman" panose="02020603050405020304" pitchFamily="18" charset="0"/>
              </a:rPr>
              <a:t>for Accreditation</a:t>
            </a:r>
            <a:endParaRPr lang="en-PH" sz="3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195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853422" y="1631932"/>
            <a:ext cx="9089475" cy="4832092"/>
          </a:xfrm>
          <a:prstGeom prst="rect">
            <a:avLst/>
          </a:prstGeom>
          <a:noFill/>
        </p:spPr>
        <p:txBody>
          <a:bodyPr wrap="square">
            <a:spAutoFit/>
          </a:bodyPr>
          <a:lstStyle/>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A self-assessment is done </a:t>
            </a:r>
            <a:r>
              <a:rPr lang="en-US" sz="2800" dirty="0">
                <a:latin typeface="Calibri" panose="020F0502020204030204" pitchFamily="34" charset="0"/>
                <a:ea typeface="Calibri" panose="020F0502020204030204" pitchFamily="34" charset="0"/>
                <a:cs typeface="Times New Roman" panose="02020603050405020304" pitchFamily="18" charset="0"/>
              </a:rPr>
              <a:t>by the school </a:t>
            </a:r>
            <a:r>
              <a:rPr lang="en-US" sz="2800" dirty="0" smtClean="0">
                <a:latin typeface="Calibri" panose="020F0502020204030204" pitchFamily="34" charset="0"/>
                <a:ea typeface="Calibri" panose="020F0502020204030204" pitchFamily="34" charset="0"/>
                <a:cs typeface="Times New Roman" panose="02020603050405020304" pitchFamily="18" charset="0"/>
              </a:rPr>
              <a:t>which usually takes </a:t>
            </a:r>
            <a:r>
              <a:rPr lang="en-US" sz="2800" dirty="0">
                <a:latin typeface="Calibri" panose="020F0502020204030204" pitchFamily="34" charset="0"/>
                <a:ea typeface="Calibri" panose="020F0502020204030204" pitchFamily="34" charset="0"/>
                <a:cs typeface="Times New Roman" panose="02020603050405020304" pitchFamily="18" charset="0"/>
              </a:rPr>
              <a:t>at least six (6) months to complete.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Members </a:t>
            </a:r>
            <a:r>
              <a:rPr lang="en-US" sz="2800" dirty="0">
                <a:latin typeface="Calibri" panose="020F0502020204030204" pitchFamily="34" charset="0"/>
                <a:ea typeface="Calibri" panose="020F0502020204030204" pitchFamily="34" charset="0"/>
                <a:cs typeface="Times New Roman" panose="02020603050405020304" pitchFamily="18" charset="0"/>
              </a:rPr>
              <a:t>of area committees appointed by the administration conduct </a:t>
            </a:r>
            <a:r>
              <a:rPr lang="en-US" sz="2800" dirty="0" smtClean="0">
                <a:latin typeface="Calibri" panose="020F0502020204030204" pitchFamily="34" charset="0"/>
                <a:ea typeface="Calibri" panose="020F0502020204030204" pitchFamily="34" charset="0"/>
                <a:cs typeface="Times New Roman" panose="02020603050405020304" pitchFamily="18" charset="0"/>
              </a:rPr>
              <a:t>an </a:t>
            </a:r>
            <a:r>
              <a:rPr lang="en-US" sz="2800" b="1" dirty="0" smtClean="0">
                <a:latin typeface="Calibri" panose="020F0502020204030204" pitchFamily="34" charset="0"/>
                <a:ea typeface="Calibri" panose="020F0502020204030204" pitchFamily="34" charset="0"/>
                <a:cs typeface="Times New Roman" panose="02020603050405020304" pitchFamily="18" charset="0"/>
              </a:rPr>
              <a:t>analysis</a:t>
            </a:r>
            <a:r>
              <a:rPr lang="en-US" sz="2800" dirty="0" smtClean="0">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and </a:t>
            </a:r>
            <a:r>
              <a:rPr lang="en-US" sz="2800" dirty="0" smtClean="0">
                <a:latin typeface="Calibri" panose="020F0502020204030204" pitchFamily="34" charset="0"/>
                <a:ea typeface="Calibri" panose="020F0502020204030204" pitchFamily="34" charset="0"/>
                <a:cs typeface="Times New Roman" panose="02020603050405020304" pitchFamily="18" charset="0"/>
              </a:rPr>
              <a:t>an </a:t>
            </a:r>
            <a:r>
              <a:rPr lang="en-US" sz="2800" b="1" dirty="0" smtClean="0">
                <a:latin typeface="Calibri" panose="020F0502020204030204" pitchFamily="34" charset="0"/>
                <a:ea typeface="Calibri" panose="020F0502020204030204" pitchFamily="34" charset="0"/>
                <a:cs typeface="Times New Roman" panose="02020603050405020304" pitchFamily="18" charset="0"/>
              </a:rPr>
              <a:t>evaluation </a:t>
            </a:r>
            <a:r>
              <a:rPr lang="en-US" sz="2800" dirty="0">
                <a:latin typeface="Calibri" panose="020F0502020204030204" pitchFamily="34" charset="0"/>
                <a:ea typeface="Calibri" panose="020F0502020204030204" pitchFamily="34" charset="0"/>
                <a:cs typeface="Times New Roman" panose="02020603050405020304" pitchFamily="18" charset="0"/>
              </a:rPr>
              <a:t>of how well the school has achieved its mission-vision and objectives, and how it complies with PAASCU standards and requirements.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Stakeholder </a:t>
            </a:r>
            <a:r>
              <a:rPr lang="en-US" sz="2800" dirty="0">
                <a:latin typeface="Calibri" panose="020F0502020204030204" pitchFamily="34" charset="0"/>
                <a:ea typeface="Calibri" panose="020F0502020204030204" pitchFamily="34" charset="0"/>
                <a:cs typeface="Times New Roman" panose="02020603050405020304" pitchFamily="18" charset="0"/>
              </a:rPr>
              <a:t>inclusion is a must in all committee groupings to ensure wider representation in the process.  </a:t>
            </a:r>
            <a:endParaRPr lang="en-PH"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56777" y="706678"/>
            <a:ext cx="5792036" cy="584775"/>
          </a:xfrm>
          <a:prstGeom prst="rect">
            <a:avLst/>
          </a:prstGeom>
          <a:noFill/>
        </p:spPr>
        <p:txBody>
          <a:bodyPr wrap="square">
            <a:spAutoFit/>
          </a:bodyPr>
          <a:lstStyle/>
          <a:p>
            <a:pPr lvl="0" algn="just"/>
            <a:r>
              <a:rPr lang="en-US" sz="3200" b="1" dirty="0">
                <a:latin typeface="Calibri" panose="020F0502020204030204" pitchFamily="34" charset="0"/>
                <a:ea typeface="Calibri" panose="020F0502020204030204" pitchFamily="34" charset="0"/>
                <a:cs typeface="Times New Roman" panose="02020603050405020304" pitchFamily="18" charset="0"/>
              </a:rPr>
              <a:t>2.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The </a:t>
            </a:r>
            <a:r>
              <a:rPr lang="en-US" sz="3200" b="1" dirty="0">
                <a:latin typeface="Calibri" panose="020F0502020204030204" pitchFamily="34" charset="0"/>
                <a:ea typeface="Calibri" panose="020F0502020204030204" pitchFamily="34" charset="0"/>
                <a:cs typeface="Times New Roman" panose="02020603050405020304" pitchFamily="18" charset="0"/>
              </a:rPr>
              <a:t>Self-Survey</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3961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473223" y="1732997"/>
            <a:ext cx="9628490" cy="5262979"/>
          </a:xfrm>
          <a:prstGeom prst="rect">
            <a:avLst/>
          </a:prstGeom>
          <a:noFill/>
        </p:spPr>
        <p:txBody>
          <a:bodyPr wrap="square">
            <a:spAutoFit/>
          </a:bodyPr>
          <a:lstStyle/>
          <a:p>
            <a:pPr algn="just"/>
            <a:r>
              <a:rPr lang="en-US" sz="2800" dirty="0">
                <a:latin typeface="Calibri" panose="020F0502020204030204" pitchFamily="34" charset="0"/>
                <a:ea typeface="Calibri" panose="020F0502020204030204" pitchFamily="34" charset="0"/>
                <a:cs typeface="Times New Roman" panose="02020603050405020304" pitchFamily="18" charset="0"/>
              </a:rPr>
              <a:t>The </a:t>
            </a:r>
            <a:r>
              <a:rPr lang="en-US" sz="2800" dirty="0" smtClean="0">
                <a:latin typeface="Calibri" panose="020F0502020204030204" pitchFamily="34" charset="0"/>
                <a:ea typeface="Calibri" panose="020F0502020204030204" pitchFamily="34" charset="0"/>
                <a:cs typeface="Times New Roman" panose="02020603050405020304" pitchFamily="18" charset="0"/>
              </a:rPr>
              <a:t>self-assessment </a:t>
            </a:r>
            <a:r>
              <a:rPr lang="en-US" sz="2800" dirty="0">
                <a:latin typeface="Calibri" panose="020F0502020204030204" pitchFamily="34" charset="0"/>
                <a:ea typeface="Calibri" panose="020F0502020204030204" pitchFamily="34" charset="0"/>
                <a:cs typeface="Times New Roman" panose="02020603050405020304" pitchFamily="18" charset="0"/>
              </a:rPr>
              <a:t>is documented and presented in a Self-Survey Report, which records and describes the salient features that surfaced from </a:t>
            </a:r>
            <a:r>
              <a:rPr lang="en-US" sz="2800" dirty="0" smtClean="0">
                <a:latin typeface="Calibri" panose="020F0502020204030204" pitchFamily="34" charset="0"/>
                <a:ea typeface="Calibri" panose="020F0502020204030204" pitchFamily="34" charset="0"/>
                <a:cs typeface="Times New Roman" panose="02020603050405020304" pitchFamily="18" charset="0"/>
              </a:rPr>
              <a:t>said </a:t>
            </a:r>
            <a:r>
              <a:rPr lang="en-US" sz="2800" dirty="0" smtClean="0">
                <a:latin typeface="Calibri" panose="020F0502020204030204" pitchFamily="34" charset="0"/>
                <a:ea typeface="Calibri" panose="020F0502020204030204" pitchFamily="34" charset="0"/>
                <a:cs typeface="Times New Roman" panose="02020603050405020304" pitchFamily="18" charset="0"/>
              </a:rPr>
              <a:t>analysis and evaluation</a:t>
            </a: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The Report </a:t>
            </a:r>
            <a:r>
              <a:rPr lang="en-US" sz="2800" dirty="0">
                <a:latin typeface="Calibri" panose="020F0502020204030204" pitchFamily="34" charset="0"/>
                <a:ea typeface="Calibri" panose="020F0502020204030204" pitchFamily="34" charset="0"/>
                <a:cs typeface="Times New Roman" panose="02020603050405020304" pitchFamily="18" charset="0"/>
              </a:rPr>
              <a:t>is supported by institutional materials used as evidence to substantiate the institution's </a:t>
            </a:r>
            <a:r>
              <a:rPr lang="en-US" sz="2800" dirty="0" smtClean="0">
                <a:latin typeface="Calibri" panose="020F0502020204030204" pitchFamily="34" charset="0"/>
                <a:ea typeface="Calibri" panose="020F0502020204030204" pitchFamily="34" charset="0"/>
                <a:cs typeface="Times New Roman" panose="02020603050405020304" pitchFamily="18" charset="0"/>
              </a:rPr>
              <a:t>claims.  </a:t>
            </a:r>
            <a:r>
              <a:rPr lang="en-US" sz="2800" b="1" dirty="0" smtClean="0">
                <a:latin typeface="Calibri" panose="020F0502020204030204" pitchFamily="34" charset="0"/>
                <a:ea typeface="Calibri" panose="020F0502020204030204" pitchFamily="34" charset="0"/>
                <a:cs typeface="Times New Roman" panose="02020603050405020304" pitchFamily="18" charset="0"/>
              </a:rPr>
              <a:t>Appendix </a:t>
            </a:r>
            <a:r>
              <a:rPr lang="en-US" sz="2800" b="1" dirty="0">
                <a:latin typeface="Calibri" panose="020F0502020204030204" pitchFamily="34" charset="0"/>
                <a:ea typeface="Calibri" panose="020F0502020204030204" pitchFamily="34" charset="0"/>
                <a:cs typeface="Times New Roman" panose="02020603050405020304" pitchFamily="18" charset="0"/>
              </a:rPr>
              <a:t>B</a:t>
            </a:r>
            <a:r>
              <a:rPr lang="en-US" sz="2800" dirty="0">
                <a:latin typeface="Calibri" panose="020F0502020204030204" pitchFamily="34" charset="0"/>
                <a:ea typeface="Calibri" panose="020F0502020204030204" pitchFamily="34" charset="0"/>
                <a:cs typeface="Times New Roman" panose="02020603050405020304" pitchFamily="18" charset="0"/>
              </a:rPr>
              <a:t> provides the list of exhibits usually requested from the school.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All of the above should be in </a:t>
            </a:r>
            <a:r>
              <a:rPr lang="en-US" sz="2800" dirty="0">
                <a:latin typeface="Calibri" panose="020F0502020204030204" pitchFamily="34" charset="0"/>
                <a:ea typeface="Calibri" panose="020F0502020204030204" pitchFamily="34" charset="0"/>
                <a:cs typeface="Times New Roman" panose="02020603050405020304" pitchFamily="18" charset="0"/>
              </a:rPr>
              <a:t>soft files and are made accessible </a:t>
            </a:r>
            <a:r>
              <a:rPr lang="en-US" sz="2800" dirty="0" smtClean="0">
                <a:latin typeface="Calibri" panose="020F0502020204030204" pitchFamily="34" charset="0"/>
                <a:ea typeface="Calibri" panose="020F0502020204030204" pitchFamily="34" charset="0"/>
                <a:cs typeface="Times New Roman" panose="02020603050405020304" pitchFamily="18" charset="0"/>
              </a:rPr>
              <a:t>online.  Again</a:t>
            </a:r>
            <a:r>
              <a:rPr lang="en-US" sz="2800" dirty="0">
                <a:latin typeface="Calibri" panose="020F0502020204030204" pitchFamily="34" charset="0"/>
                <a:ea typeface="Calibri" panose="020F0502020204030204" pitchFamily="34" charset="0"/>
                <a:cs typeface="Times New Roman" panose="02020603050405020304" pitchFamily="18" charset="0"/>
              </a:rPr>
              <a:t>, it is advised that all evidence is linked to the references about them. </a:t>
            </a:r>
            <a:endParaRPr lang="en-PH" sz="2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n-PH"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56777" y="706678"/>
            <a:ext cx="5792036" cy="584775"/>
          </a:xfrm>
          <a:prstGeom prst="rect">
            <a:avLst/>
          </a:prstGeom>
          <a:noFill/>
        </p:spPr>
        <p:txBody>
          <a:bodyPr wrap="square">
            <a:spAutoFit/>
          </a:bodyPr>
          <a:lstStyle/>
          <a:p>
            <a:pPr lvl="0" algn="just"/>
            <a:r>
              <a:rPr lang="en-US" sz="3200" b="1" dirty="0">
                <a:latin typeface="Calibri" panose="020F0502020204030204" pitchFamily="34" charset="0"/>
                <a:ea typeface="Calibri" panose="020F0502020204030204" pitchFamily="34" charset="0"/>
                <a:cs typeface="Times New Roman" panose="02020603050405020304" pitchFamily="18" charset="0"/>
              </a:rPr>
              <a:t>2.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The </a:t>
            </a:r>
            <a:r>
              <a:rPr lang="en-US" sz="3200" b="1" dirty="0">
                <a:latin typeface="Calibri" panose="020F0502020204030204" pitchFamily="34" charset="0"/>
                <a:ea typeface="Calibri" panose="020F0502020204030204" pitchFamily="34" charset="0"/>
                <a:cs typeface="Times New Roman" panose="02020603050405020304" pitchFamily="18" charset="0"/>
              </a:rPr>
              <a:t>Self-Survey</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4165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EDFD9-161B-4475-9152-653CCC30C5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59246" y="488962"/>
            <a:ext cx="827474" cy="838507"/>
          </a:xfrm>
          <a:prstGeom prst="rect">
            <a:avLst/>
          </a:prstGeom>
        </p:spPr>
      </p:pic>
      <p:sp>
        <p:nvSpPr>
          <p:cNvPr id="7" name="TextBox 6">
            <a:extLst>
              <a:ext uri="{FF2B5EF4-FFF2-40B4-BE49-F238E27FC236}">
                <a16:creationId xmlns:a16="http://schemas.microsoft.com/office/drawing/2014/main" id="{F7B856F1-6150-4E0C-A536-196FE5D1DA3F}"/>
              </a:ext>
            </a:extLst>
          </p:cNvPr>
          <p:cNvSpPr txBox="1"/>
          <p:nvPr/>
        </p:nvSpPr>
        <p:spPr>
          <a:xfrm>
            <a:off x="733107" y="2604084"/>
            <a:ext cx="8896970" cy="2677656"/>
          </a:xfrm>
          <a:prstGeom prst="rect">
            <a:avLst/>
          </a:prstGeom>
          <a:noFill/>
        </p:spPr>
        <p:txBody>
          <a:bodyPr wrap="square">
            <a:spAutoFit/>
          </a:bodyPr>
          <a:lstStyle/>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Instructions </a:t>
            </a:r>
            <a:r>
              <a:rPr lang="en-US" sz="2800" dirty="0">
                <a:latin typeface="Calibri" panose="020F0502020204030204" pitchFamily="34" charset="0"/>
                <a:ea typeface="Calibri" panose="020F0502020204030204" pitchFamily="34" charset="0"/>
                <a:cs typeface="Times New Roman" panose="02020603050405020304" pitchFamily="18" charset="0"/>
              </a:rPr>
              <a:t>on how to access the files should be communicated to the Secretariat.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smtClean="0">
                <a:latin typeface="Calibri" panose="020F0502020204030204" pitchFamily="34" charset="0"/>
                <a:ea typeface="Calibri" panose="020F0502020204030204" pitchFamily="34" charset="0"/>
                <a:cs typeface="Times New Roman" panose="02020603050405020304" pitchFamily="18" charset="0"/>
              </a:rPr>
              <a:t>These </a:t>
            </a:r>
            <a:r>
              <a:rPr lang="en-US" sz="2800" dirty="0">
                <a:latin typeface="Calibri" panose="020F0502020204030204" pitchFamily="34" charset="0"/>
                <a:ea typeface="Calibri" panose="020F0502020204030204" pitchFamily="34" charset="0"/>
                <a:cs typeface="Times New Roman" panose="02020603050405020304" pitchFamily="18" charset="0"/>
              </a:rPr>
              <a:t>should be submitted two (2) months before the consultancy visit.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9D126A-0E42-4105-92B1-70C28929964E}"/>
              </a:ext>
            </a:extLst>
          </p:cNvPr>
          <p:cNvSpPr txBox="1"/>
          <p:nvPr/>
        </p:nvSpPr>
        <p:spPr>
          <a:xfrm>
            <a:off x="2750386" y="190579"/>
            <a:ext cx="5792036" cy="584775"/>
          </a:xfrm>
          <a:prstGeom prst="rect">
            <a:avLst/>
          </a:prstGeom>
          <a:noFill/>
        </p:spPr>
        <p:txBody>
          <a:bodyPr wrap="square">
            <a:spAutoFit/>
          </a:bodyPr>
          <a:lstStyle/>
          <a:p>
            <a:pPr algn="just"/>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19D126A-0E42-4105-92B1-70C28929964E}"/>
              </a:ext>
            </a:extLst>
          </p:cNvPr>
          <p:cNvSpPr txBox="1"/>
          <p:nvPr/>
        </p:nvSpPr>
        <p:spPr>
          <a:xfrm>
            <a:off x="3356777" y="706678"/>
            <a:ext cx="5792036" cy="584775"/>
          </a:xfrm>
          <a:prstGeom prst="rect">
            <a:avLst/>
          </a:prstGeom>
          <a:noFill/>
        </p:spPr>
        <p:txBody>
          <a:bodyPr wrap="square">
            <a:spAutoFit/>
          </a:bodyPr>
          <a:lstStyle/>
          <a:p>
            <a:pPr lvl="0" algn="just"/>
            <a:r>
              <a:rPr lang="en-US" sz="3200" b="1" dirty="0">
                <a:latin typeface="Calibri" panose="020F0502020204030204" pitchFamily="34" charset="0"/>
                <a:ea typeface="Calibri" panose="020F0502020204030204" pitchFamily="34" charset="0"/>
                <a:cs typeface="Times New Roman" panose="02020603050405020304" pitchFamily="18" charset="0"/>
              </a:rPr>
              <a:t>2.	</a:t>
            </a:r>
            <a:r>
              <a:rPr lang="en-US" sz="3200" b="1" dirty="0" smtClean="0">
                <a:latin typeface="Calibri" panose="020F0502020204030204" pitchFamily="34" charset="0"/>
                <a:ea typeface="Calibri" panose="020F0502020204030204" pitchFamily="34" charset="0"/>
                <a:cs typeface="Times New Roman" panose="02020603050405020304" pitchFamily="18" charset="0"/>
              </a:rPr>
              <a:t>  The </a:t>
            </a:r>
            <a:r>
              <a:rPr lang="en-US" sz="3200" b="1" dirty="0">
                <a:latin typeface="Calibri" panose="020F0502020204030204" pitchFamily="34" charset="0"/>
                <a:ea typeface="Calibri" panose="020F0502020204030204" pitchFamily="34" charset="0"/>
                <a:cs typeface="Times New Roman" panose="02020603050405020304" pitchFamily="18" charset="0"/>
              </a:rPr>
              <a:t>Self-Survey</a:t>
            </a:r>
            <a:endParaRPr lang="en-P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12067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225</TotalTime>
  <Words>1665</Words>
  <Application>Microsoft Office PowerPoint</Application>
  <PresentationFormat>Widescreen</PresentationFormat>
  <Paragraphs>187</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Arial Rounded MT Bold</vt:lpstr>
      <vt:lpstr>Calibri</vt:lpstr>
      <vt:lpstr>Symbol</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PAASCU Online</dc:creator>
  <cp:lastModifiedBy>Ricardo Palo</cp:lastModifiedBy>
  <cp:revision>33</cp:revision>
  <dcterms:created xsi:type="dcterms:W3CDTF">2021-03-25T07:22:09Z</dcterms:created>
  <dcterms:modified xsi:type="dcterms:W3CDTF">2021-04-06T09:05:04Z</dcterms:modified>
</cp:coreProperties>
</file>