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5100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7066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9225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05327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770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0960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66154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3409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2379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7229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0945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7852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7032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7456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2060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0848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6DBBE-4E84-4863-A651-C0739B3EB07C}" type="datetimeFigureOut">
              <a:rPr lang="en-PH" smtClean="0"/>
              <a:t>06/04/2021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BCC33E3-CBCA-4CF7-8C18-2D7FA2AD976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3725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llinatl.deviantart.com/art/calendar-clipart-11568840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1145" y="2653303"/>
            <a:ext cx="7784881" cy="241439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Virtual Program Accreditation </a:t>
            </a:r>
            <a:r>
              <a:rPr lang="en-US" sz="4000" b="1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</a:t>
            </a: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(Appendix C)</a:t>
            </a:r>
            <a:endParaRPr lang="en-PH" sz="40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446026" y="5589581"/>
            <a:ext cx="1580417" cy="9505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6FF09A-44A4-4D9E-AFE2-F2BA00877F7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30" y="437322"/>
            <a:ext cx="1088966" cy="11034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B9C46D1-DB79-4BE5-8E16-E11E55EB99BE}"/>
              </a:ext>
            </a:extLst>
          </p:cNvPr>
          <p:cNvSpPr txBox="1"/>
          <p:nvPr/>
        </p:nvSpPr>
        <p:spPr>
          <a:xfrm>
            <a:off x="2276059" y="758232"/>
            <a:ext cx="92036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Philippine Accrediting Association of Schools, Colleges and Universities</a:t>
            </a:r>
            <a:endParaRPr lang="en-US" sz="24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364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719" y="265414"/>
            <a:ext cx="11039474" cy="775696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Virtual Program Accreditation Visit</a:t>
            </a:r>
            <a:endParaRPr lang="en-PH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9C8FF1-B998-4885-BFF1-05D5EA16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831365"/>
              </p:ext>
            </p:extLst>
          </p:nvPr>
        </p:nvGraphicFramePr>
        <p:xfrm>
          <a:off x="1773719" y="1041110"/>
          <a:ext cx="978549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400">
                  <a:extLst>
                    <a:ext uri="{9D8B030D-6E8A-4147-A177-3AD203B41FA5}">
                      <a16:colId xmlns:a16="http://schemas.microsoft.com/office/drawing/2014/main" val="3778436775"/>
                    </a:ext>
                  </a:extLst>
                </a:gridCol>
                <a:gridCol w="4597554">
                  <a:extLst>
                    <a:ext uri="{9D8B030D-6E8A-4147-A177-3AD203B41FA5}">
                      <a16:colId xmlns:a16="http://schemas.microsoft.com/office/drawing/2014/main" val="2129130332"/>
                    </a:ext>
                  </a:extLst>
                </a:gridCol>
                <a:gridCol w="2676536">
                  <a:extLst>
                    <a:ext uri="{9D8B030D-6E8A-4147-A177-3AD203B41FA5}">
                      <a16:colId xmlns:a16="http://schemas.microsoft.com/office/drawing/2014/main" val="2097732814"/>
                    </a:ext>
                  </a:extLst>
                </a:gridCol>
              </a:tblGrid>
              <a:tr h="6057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RESPONSIBLE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874055"/>
                  </a:ext>
                </a:extLst>
              </a:tr>
              <a:tr h="3574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1</a:t>
                      </a:r>
                      <a:r>
                        <a:rPr lang="en-US" sz="21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st-</a:t>
                      </a:r>
                      <a:r>
                        <a:rPr lang="en-US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21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week after submission of the Self-Survey Report</a:t>
                      </a:r>
                      <a:endParaRPr lang="en-P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>
                        <a:buAutoNum type="arabicPeriod" startAt="4"/>
                      </a:pPr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Email the Secretariat the following:</a:t>
                      </a:r>
                    </a:p>
                    <a:p>
                      <a:pPr marL="457200" lvl="0" indent="-457200">
                        <a:buAutoNum type="arabicPeriod" startAt="4"/>
                      </a:pPr>
                      <a:endParaRPr lang="en-PH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814388" lvl="1" indent="-457200">
                        <a:buAutoNum type="alphaLcPeriod"/>
                      </a:pPr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Completed Non-Disclosure and  Confidentiality Agreement Form</a:t>
                      </a:r>
                    </a:p>
                    <a:p>
                      <a:pPr marL="814388" lvl="1" indent="-457200">
                        <a:buAutoNum type="alphaLcPeriod"/>
                      </a:pPr>
                      <a:endParaRPr lang="en-US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814388" lvl="1" indent="-457200">
                        <a:buAutoNum type="alphaLcPeriod"/>
                      </a:pPr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Completed Code of Conduct and Policy on Conflict of Interest Form</a:t>
                      </a:r>
                      <a:endParaRPr lang="en-PH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814388" lvl="1" indent="-457200">
                        <a:buAutoNum type="alphaLcPeriod"/>
                      </a:pPr>
                      <a:endParaRPr lang="en-PH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814388" lvl="1" indent="-457200">
                        <a:buAutoNum type="alphaLcPeriod"/>
                      </a:pPr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Completed Interview Photo and Video Consent Form</a:t>
                      </a:r>
                    </a:p>
                    <a:p>
                      <a:pPr marL="814388" lvl="1" indent="-457200">
                        <a:buAutoNum type="alphaLcPeriod"/>
                      </a:pPr>
                      <a:endParaRPr lang="en-P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8288" lvl="0" indent="-268288"/>
                      <a:endParaRPr lang="en-US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/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4.   Survey Team</a:t>
                      </a:r>
                    </a:p>
                    <a:p>
                      <a:pPr lvl="0"/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74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7442" y="231106"/>
            <a:ext cx="1073427" cy="645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729" y="6046237"/>
            <a:ext cx="705679" cy="71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338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719" y="265414"/>
            <a:ext cx="11039474" cy="775696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Virtual Program Accreditation Visit</a:t>
            </a:r>
            <a:endParaRPr lang="en-PH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9C8FF1-B998-4885-BFF1-05D5EA16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275558"/>
              </p:ext>
            </p:extLst>
          </p:nvPr>
        </p:nvGraphicFramePr>
        <p:xfrm>
          <a:off x="1773719" y="1561048"/>
          <a:ext cx="9914698" cy="3735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561">
                  <a:extLst>
                    <a:ext uri="{9D8B030D-6E8A-4147-A177-3AD203B41FA5}">
                      <a16:colId xmlns:a16="http://schemas.microsoft.com/office/drawing/2014/main" val="3778436775"/>
                    </a:ext>
                  </a:extLst>
                </a:gridCol>
                <a:gridCol w="4658260">
                  <a:extLst>
                    <a:ext uri="{9D8B030D-6E8A-4147-A177-3AD203B41FA5}">
                      <a16:colId xmlns:a16="http://schemas.microsoft.com/office/drawing/2014/main" val="2129130332"/>
                    </a:ext>
                  </a:extLst>
                </a:gridCol>
                <a:gridCol w="2711877">
                  <a:extLst>
                    <a:ext uri="{9D8B030D-6E8A-4147-A177-3AD203B41FA5}">
                      <a16:colId xmlns:a16="http://schemas.microsoft.com/office/drawing/2014/main" val="2097732814"/>
                    </a:ext>
                  </a:extLst>
                </a:gridCol>
              </a:tblGrid>
              <a:tr h="5543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RESPONSIBLE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874055"/>
                  </a:ext>
                </a:extLst>
              </a:tr>
              <a:tr h="3095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 3</a:t>
                      </a:r>
                      <a:r>
                        <a:rPr lang="en-US" sz="2200" kern="1200" baseline="300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rd-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en-US" sz="2200" kern="1200" baseline="300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 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week after submission of the Self-Survey report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lvl="0" indent="0">
                        <a:buNone/>
                      </a:pPr>
                      <a:endParaRPr lang="en-P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28613" marR="0" lvl="0" indent="-32861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 Submit requested materials through the digital file storage facility and email PAASCU of this submission including the access information</a:t>
                      </a:r>
                      <a:endParaRPr lang="en-PH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8288" lvl="0" indent="-268288"/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/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/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School to be visited</a:t>
                      </a:r>
                    </a:p>
                    <a:p>
                      <a:pPr lvl="0"/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74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7442" y="231106"/>
            <a:ext cx="1073427" cy="645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729" y="6046237"/>
            <a:ext cx="705679" cy="71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243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719" y="265414"/>
            <a:ext cx="11039474" cy="775696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Virtual Program Accreditation Visit</a:t>
            </a:r>
            <a:endParaRPr lang="en-PH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9C8FF1-B998-4885-BFF1-05D5EA16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660361"/>
              </p:ext>
            </p:extLst>
          </p:nvPr>
        </p:nvGraphicFramePr>
        <p:xfrm>
          <a:off x="1773719" y="1561048"/>
          <a:ext cx="10043907" cy="3735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561">
                  <a:extLst>
                    <a:ext uri="{9D8B030D-6E8A-4147-A177-3AD203B41FA5}">
                      <a16:colId xmlns:a16="http://schemas.microsoft.com/office/drawing/2014/main" val="3778436775"/>
                    </a:ext>
                  </a:extLst>
                </a:gridCol>
                <a:gridCol w="4658260">
                  <a:extLst>
                    <a:ext uri="{9D8B030D-6E8A-4147-A177-3AD203B41FA5}">
                      <a16:colId xmlns:a16="http://schemas.microsoft.com/office/drawing/2014/main" val="2129130332"/>
                    </a:ext>
                  </a:extLst>
                </a:gridCol>
                <a:gridCol w="2841086">
                  <a:extLst>
                    <a:ext uri="{9D8B030D-6E8A-4147-A177-3AD203B41FA5}">
                      <a16:colId xmlns:a16="http://schemas.microsoft.com/office/drawing/2014/main" val="2097732814"/>
                    </a:ext>
                  </a:extLst>
                </a:gridCol>
              </a:tblGrid>
              <a:tr h="5543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RESPONSIBLE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874055"/>
                  </a:ext>
                </a:extLst>
              </a:tr>
              <a:tr h="3095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 3</a:t>
                      </a:r>
                      <a:r>
                        <a:rPr lang="en-US" sz="2300" kern="1200" baseline="300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rd-</a:t>
                      </a: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en-US" sz="2300" kern="1200" baseline="300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 </a:t>
                      </a: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week after submission of the Self-Survey report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lvl="0" indent="0">
                        <a:buNone/>
                      </a:pPr>
                      <a:endParaRPr lang="en-PH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>
                        <a:buNone/>
                      </a:pPr>
                      <a:endParaRPr lang="en-PH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28613" marR="0" lvl="0" indent="-32861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  Email Survey Team about the submission and access information</a:t>
                      </a:r>
                      <a:endParaRPr lang="en-PH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8288" lvl="0" indent="-268288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/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 PAASCU Secretariat</a:t>
                      </a:r>
                    </a:p>
                    <a:p>
                      <a:pPr lvl="0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74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7442" y="231106"/>
            <a:ext cx="1073427" cy="645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729" y="6046237"/>
            <a:ext cx="705679" cy="71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272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719" y="265414"/>
            <a:ext cx="11039474" cy="775696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Virtual Program Accreditation Visit</a:t>
            </a:r>
            <a:endParaRPr lang="en-PH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9C8FF1-B998-4885-BFF1-05D5EA16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199377"/>
              </p:ext>
            </p:extLst>
          </p:nvPr>
        </p:nvGraphicFramePr>
        <p:xfrm>
          <a:off x="1773719" y="1561048"/>
          <a:ext cx="9914698" cy="3735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561">
                  <a:extLst>
                    <a:ext uri="{9D8B030D-6E8A-4147-A177-3AD203B41FA5}">
                      <a16:colId xmlns:a16="http://schemas.microsoft.com/office/drawing/2014/main" val="3778436775"/>
                    </a:ext>
                  </a:extLst>
                </a:gridCol>
                <a:gridCol w="4658260">
                  <a:extLst>
                    <a:ext uri="{9D8B030D-6E8A-4147-A177-3AD203B41FA5}">
                      <a16:colId xmlns:a16="http://schemas.microsoft.com/office/drawing/2014/main" val="2129130332"/>
                    </a:ext>
                  </a:extLst>
                </a:gridCol>
                <a:gridCol w="2711877">
                  <a:extLst>
                    <a:ext uri="{9D8B030D-6E8A-4147-A177-3AD203B41FA5}">
                      <a16:colId xmlns:a16="http://schemas.microsoft.com/office/drawing/2014/main" val="2097732814"/>
                    </a:ext>
                  </a:extLst>
                </a:gridCol>
              </a:tblGrid>
              <a:tr h="5543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RESPONSIBLE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874055"/>
                  </a:ext>
                </a:extLst>
              </a:tr>
              <a:tr h="3095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 month before the survey visit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357188" marR="0" lvl="0" indent="-3571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 Email the PAASCU Secretariat the 2-day Visit Schedule (with the list of interviewees)</a:t>
                      </a:r>
                      <a:endParaRPr lang="en-PH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lvl="0" indent="0">
                        <a:buNone/>
                      </a:pPr>
                      <a:endParaRPr lang="en-PH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8288" lvl="0" indent="-268288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/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Survey Team chair</a:t>
                      </a:r>
                    </a:p>
                    <a:p>
                      <a:pPr lvl="0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74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7442" y="231106"/>
            <a:ext cx="1073427" cy="645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729" y="6046237"/>
            <a:ext cx="705679" cy="71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131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719" y="265414"/>
            <a:ext cx="11039474" cy="775696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Virtual Program Accreditation Visit</a:t>
            </a:r>
            <a:endParaRPr lang="en-PH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9C8FF1-B998-4885-BFF1-05D5EA16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859966"/>
              </p:ext>
            </p:extLst>
          </p:nvPr>
        </p:nvGraphicFramePr>
        <p:xfrm>
          <a:off x="1773718" y="1041110"/>
          <a:ext cx="10004151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519">
                  <a:extLst>
                    <a:ext uri="{9D8B030D-6E8A-4147-A177-3AD203B41FA5}">
                      <a16:colId xmlns:a16="http://schemas.microsoft.com/office/drawing/2014/main" val="3778436775"/>
                    </a:ext>
                  </a:extLst>
                </a:gridCol>
                <a:gridCol w="4613920">
                  <a:extLst>
                    <a:ext uri="{9D8B030D-6E8A-4147-A177-3AD203B41FA5}">
                      <a16:colId xmlns:a16="http://schemas.microsoft.com/office/drawing/2014/main" val="2129130332"/>
                    </a:ext>
                  </a:extLst>
                </a:gridCol>
                <a:gridCol w="2822712">
                  <a:extLst>
                    <a:ext uri="{9D8B030D-6E8A-4147-A177-3AD203B41FA5}">
                      <a16:colId xmlns:a16="http://schemas.microsoft.com/office/drawing/2014/main" val="2097732814"/>
                    </a:ext>
                  </a:extLst>
                </a:gridCol>
              </a:tblGrid>
              <a:tr h="5543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RESPONSIBLE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874055"/>
                  </a:ext>
                </a:extLst>
              </a:tr>
              <a:tr h="3095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 month before the survey visit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en-PH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457200" lvl="0" indent="-457200">
                        <a:buAutoNum type="arabicPeriod" startAt="2"/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Email the school the following:</a:t>
                      </a:r>
                    </a:p>
                    <a:p>
                      <a:pPr marL="457200" lvl="0" indent="-457200">
                        <a:buAutoNum type="arabicPeriod" startAt="2"/>
                      </a:pPr>
                      <a:endParaRPr lang="en-PH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914400" lvl="1" indent="-457200">
                        <a:buAutoNum type="alphaLcPeriod"/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Finalized schedule of the 2-day visit</a:t>
                      </a:r>
                    </a:p>
                    <a:p>
                      <a:pPr marL="914400" lvl="1" indent="-457200">
                        <a:buAutoNum type="alphaLcPeriod"/>
                      </a:pPr>
                      <a:endParaRPr lang="en-PH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914400" lvl="1" indent="-457200">
                        <a:buAutoNum type="alphaLcPeriod"/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Template of interviewees</a:t>
                      </a:r>
                    </a:p>
                    <a:p>
                      <a:pPr marL="914400" lvl="1" indent="-457200">
                        <a:buAutoNum type="alphaLcPeriod"/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914400" lvl="1" indent="-457200">
                        <a:buAutoNum type="alphaLcPeriod"/>
                      </a:pPr>
                      <a:r>
                        <a:rPr lang="en-US" sz="23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Interviewee Photo and Video Consent Form</a:t>
                      </a:r>
                    </a:p>
                    <a:p>
                      <a:pPr marL="457200" lvl="1" indent="0">
                        <a:buNone/>
                      </a:pPr>
                      <a:endParaRPr lang="en-PH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8288" lvl="0" indent="-268288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/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 PAASCU Secretariat</a:t>
                      </a:r>
                    </a:p>
                    <a:p>
                      <a:pPr lvl="0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74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7442" y="231106"/>
            <a:ext cx="1073427" cy="645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729" y="6046237"/>
            <a:ext cx="705679" cy="71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80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719" y="166080"/>
            <a:ext cx="11039474" cy="775696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Virtual Program Accreditation Visit</a:t>
            </a:r>
            <a:endParaRPr lang="en-PH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9C8FF1-B998-4885-BFF1-05D5EA16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759980"/>
              </p:ext>
            </p:extLst>
          </p:nvPr>
        </p:nvGraphicFramePr>
        <p:xfrm>
          <a:off x="1773719" y="751551"/>
          <a:ext cx="10004151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519">
                  <a:extLst>
                    <a:ext uri="{9D8B030D-6E8A-4147-A177-3AD203B41FA5}">
                      <a16:colId xmlns:a16="http://schemas.microsoft.com/office/drawing/2014/main" val="3778436775"/>
                    </a:ext>
                  </a:extLst>
                </a:gridCol>
                <a:gridCol w="4613920">
                  <a:extLst>
                    <a:ext uri="{9D8B030D-6E8A-4147-A177-3AD203B41FA5}">
                      <a16:colId xmlns:a16="http://schemas.microsoft.com/office/drawing/2014/main" val="2129130332"/>
                    </a:ext>
                  </a:extLst>
                </a:gridCol>
                <a:gridCol w="2822712">
                  <a:extLst>
                    <a:ext uri="{9D8B030D-6E8A-4147-A177-3AD203B41FA5}">
                      <a16:colId xmlns:a16="http://schemas.microsoft.com/office/drawing/2014/main" val="2097732814"/>
                    </a:ext>
                  </a:extLst>
                </a:gridCol>
              </a:tblGrid>
              <a:tr h="5543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RESPONSIBLE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874055"/>
                  </a:ext>
                </a:extLst>
              </a:tr>
              <a:tr h="3095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 weeks before the survey visit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lvl="0"/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1.  Email the Secretariat the following:</a:t>
                      </a:r>
                    </a:p>
                    <a:p>
                      <a:pPr lvl="0"/>
                      <a:endParaRPr lang="en-PH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865188" lvl="1" indent="-457200">
                        <a:buAutoNum type="alphaLcPeriod"/>
                      </a:pPr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Completed template of interviewees</a:t>
                      </a:r>
                    </a:p>
                    <a:p>
                      <a:pPr marL="865188" lvl="1" indent="-457200">
                        <a:buAutoNum type="alphaLcPeriod"/>
                      </a:pPr>
                      <a:endParaRPr lang="en-US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865188" lvl="1" indent="-457200">
                        <a:buAutoNum type="alphaLcPeriod"/>
                      </a:pPr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Plan of the live walk-through </a:t>
                      </a:r>
                      <a:r>
                        <a:rPr lang="en-US" sz="2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tour </a:t>
                      </a:r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if any</a:t>
                      </a:r>
                      <a:endParaRPr lang="en-PH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865188" lvl="1" indent="-457200">
                        <a:buAutoNum type="alphaLcPeriod"/>
                      </a:pPr>
                      <a:endParaRPr lang="en-PH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865188" lvl="1" indent="-457200">
                        <a:buAutoNum type="alphaLcPeriod"/>
                      </a:pPr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Access information to all classes</a:t>
                      </a:r>
                    </a:p>
                    <a:p>
                      <a:pPr marL="865188" lvl="1" indent="-457200">
                        <a:buAutoNum type="alphaLcPeriod"/>
                      </a:pPr>
                      <a:endParaRPr lang="en-US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865188" lvl="1" indent="-457200">
                        <a:buAutoNum type="alphaLcPeriod"/>
                      </a:pPr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Completed Photo and Video Consent Forms</a:t>
                      </a:r>
                    </a:p>
                    <a:p>
                      <a:pPr marL="407988" lvl="1" indent="0">
                        <a:buNone/>
                      </a:pPr>
                      <a:endParaRPr lang="en-US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8288" lvl="0" indent="-268288"/>
                      <a:endParaRPr lang="en-US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/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School to be visited</a:t>
                      </a:r>
                    </a:p>
                    <a:p>
                      <a:pPr lvl="0"/>
                      <a:endParaRPr lang="en-US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74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7442" y="231106"/>
            <a:ext cx="1073427" cy="645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729" y="6046237"/>
            <a:ext cx="705679" cy="71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710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719" y="423915"/>
            <a:ext cx="11039474" cy="775696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Virtual Program Accreditation Visit</a:t>
            </a:r>
            <a:endParaRPr lang="en-PH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9C8FF1-B998-4885-BFF1-05D5EA16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25554"/>
              </p:ext>
            </p:extLst>
          </p:nvPr>
        </p:nvGraphicFramePr>
        <p:xfrm>
          <a:off x="1773719" y="1879100"/>
          <a:ext cx="10004151" cy="3283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519">
                  <a:extLst>
                    <a:ext uri="{9D8B030D-6E8A-4147-A177-3AD203B41FA5}">
                      <a16:colId xmlns:a16="http://schemas.microsoft.com/office/drawing/2014/main" val="3778436775"/>
                    </a:ext>
                  </a:extLst>
                </a:gridCol>
                <a:gridCol w="4494649">
                  <a:extLst>
                    <a:ext uri="{9D8B030D-6E8A-4147-A177-3AD203B41FA5}">
                      <a16:colId xmlns:a16="http://schemas.microsoft.com/office/drawing/2014/main" val="2129130332"/>
                    </a:ext>
                  </a:extLst>
                </a:gridCol>
                <a:gridCol w="2941983">
                  <a:extLst>
                    <a:ext uri="{9D8B030D-6E8A-4147-A177-3AD203B41FA5}">
                      <a16:colId xmlns:a16="http://schemas.microsoft.com/office/drawing/2014/main" val="2097732814"/>
                    </a:ext>
                  </a:extLst>
                </a:gridCol>
              </a:tblGrid>
              <a:tr h="5465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RESPONSIBLE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874055"/>
                  </a:ext>
                </a:extLst>
              </a:tr>
              <a:tr h="26433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 weeks before the survey visit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7988" lvl="1" indent="0">
                        <a:buNone/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407988" lvl="1" indent="-319088">
                        <a:buNone/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457200" lvl="1" indent="-368300">
                        <a:buNone/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  Email above items (except d) to  the Survey Team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8288" lvl="0" indent="-268288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/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  PAASCU Secretariat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74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7442" y="231106"/>
            <a:ext cx="1073427" cy="645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1155" y="5926967"/>
            <a:ext cx="705679" cy="71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3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719" y="423915"/>
            <a:ext cx="11039474" cy="775696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Virtual Program Accreditation Visit</a:t>
            </a:r>
            <a:endParaRPr lang="en-PH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9C8FF1-B998-4885-BFF1-05D5EA16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792682"/>
              </p:ext>
            </p:extLst>
          </p:nvPr>
        </p:nvGraphicFramePr>
        <p:xfrm>
          <a:off x="1773719" y="1879100"/>
          <a:ext cx="10004151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519">
                  <a:extLst>
                    <a:ext uri="{9D8B030D-6E8A-4147-A177-3AD203B41FA5}">
                      <a16:colId xmlns:a16="http://schemas.microsoft.com/office/drawing/2014/main" val="3778436775"/>
                    </a:ext>
                  </a:extLst>
                </a:gridCol>
                <a:gridCol w="4494649">
                  <a:extLst>
                    <a:ext uri="{9D8B030D-6E8A-4147-A177-3AD203B41FA5}">
                      <a16:colId xmlns:a16="http://schemas.microsoft.com/office/drawing/2014/main" val="2129130332"/>
                    </a:ext>
                  </a:extLst>
                </a:gridCol>
                <a:gridCol w="2941983">
                  <a:extLst>
                    <a:ext uri="{9D8B030D-6E8A-4147-A177-3AD203B41FA5}">
                      <a16:colId xmlns:a16="http://schemas.microsoft.com/office/drawing/2014/main" val="2097732814"/>
                    </a:ext>
                  </a:extLst>
                </a:gridCol>
              </a:tblGrid>
              <a:tr h="5465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RESPONSIBLE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874055"/>
                  </a:ext>
                </a:extLst>
              </a:tr>
              <a:tr h="26433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 week before the survey visit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07988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407988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407988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Final Readiness and Preparation Test</a:t>
                      </a:r>
                      <a:endParaRPr lang="en-PH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407988" lvl="1" indent="0">
                        <a:buNone/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8288" lvl="0" indent="-268288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Accreditation Team,</a:t>
                      </a:r>
                      <a:endParaRPr lang="en-PH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PAASCU Secretariat,</a:t>
                      </a:r>
                      <a:endParaRPr lang="en-PH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School to be Visited (Head of Self-Survey Team and Technical Staff)</a:t>
                      </a:r>
                    </a:p>
                    <a:p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74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7442" y="231106"/>
            <a:ext cx="1073427" cy="645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1155" y="5926967"/>
            <a:ext cx="705679" cy="71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15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504" y="2140051"/>
            <a:ext cx="887494" cy="82728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11464D5-AC09-4A09-BA68-576046EFA31A}"/>
              </a:ext>
            </a:extLst>
          </p:cNvPr>
          <p:cNvSpPr/>
          <p:nvPr/>
        </p:nvSpPr>
        <p:spPr>
          <a:xfrm>
            <a:off x="4177537" y="2967335"/>
            <a:ext cx="421461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31366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3570" y="439910"/>
            <a:ext cx="11039474" cy="775696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Virtual Program Accreditation Visit</a:t>
            </a:r>
            <a:endParaRPr lang="en-PH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9C8FF1-B998-4885-BFF1-05D5EA16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250191"/>
              </p:ext>
            </p:extLst>
          </p:nvPr>
        </p:nvGraphicFramePr>
        <p:xfrm>
          <a:off x="1783569" y="1770711"/>
          <a:ext cx="10024117" cy="3671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2642">
                  <a:extLst>
                    <a:ext uri="{9D8B030D-6E8A-4147-A177-3AD203B41FA5}">
                      <a16:colId xmlns:a16="http://schemas.microsoft.com/office/drawing/2014/main" val="3778436775"/>
                    </a:ext>
                  </a:extLst>
                </a:gridCol>
                <a:gridCol w="4569128">
                  <a:extLst>
                    <a:ext uri="{9D8B030D-6E8A-4147-A177-3AD203B41FA5}">
                      <a16:colId xmlns:a16="http://schemas.microsoft.com/office/drawing/2014/main" val="2129130332"/>
                    </a:ext>
                  </a:extLst>
                </a:gridCol>
                <a:gridCol w="2882347">
                  <a:extLst>
                    <a:ext uri="{9D8B030D-6E8A-4147-A177-3AD203B41FA5}">
                      <a16:colId xmlns:a16="http://schemas.microsoft.com/office/drawing/2014/main" val="2097732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RESPONSIBLE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874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 months before the survey visit</a:t>
                      </a:r>
                    </a:p>
                    <a:p>
                      <a:endParaRPr lang="en-PH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 Survey Team and email the tentative line-up to the </a:t>
                      </a:r>
                      <a:r>
                        <a:rPr lang="en-US" sz="2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endParaRPr lang="en-PH" sz="23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2"/>
                      </a:pPr>
                      <a:r>
                        <a:rPr lang="en-US" sz="2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Discuss 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Sharing Agreement with   the </a:t>
                      </a:r>
                      <a:r>
                        <a:rPr lang="en-US" sz="2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(Appendix L)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PAASCU Secretariat</a:t>
                      </a:r>
                      <a:endParaRPr lang="en-PH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en-PH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  <a:endParaRPr lang="en-PH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indent="0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indent="0"/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 PAASCU Secretariat</a:t>
                      </a:r>
                      <a:endParaRPr lang="en-PH" sz="2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74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8051" y="439910"/>
            <a:ext cx="996359" cy="5992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101" y="5873823"/>
            <a:ext cx="765490" cy="77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60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0640" y="471849"/>
            <a:ext cx="11039474" cy="775696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Virtual Program Accreditation Visi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en-PH" sz="2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9C8FF1-B998-4885-BFF1-05D5EA16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553253"/>
              </p:ext>
            </p:extLst>
          </p:nvPr>
        </p:nvGraphicFramePr>
        <p:xfrm>
          <a:off x="1800640" y="2322987"/>
          <a:ext cx="9820276" cy="2701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327">
                  <a:extLst>
                    <a:ext uri="{9D8B030D-6E8A-4147-A177-3AD203B41FA5}">
                      <a16:colId xmlns:a16="http://schemas.microsoft.com/office/drawing/2014/main" val="3778436775"/>
                    </a:ext>
                  </a:extLst>
                </a:gridCol>
                <a:gridCol w="4613898">
                  <a:extLst>
                    <a:ext uri="{9D8B030D-6E8A-4147-A177-3AD203B41FA5}">
                      <a16:colId xmlns:a16="http://schemas.microsoft.com/office/drawing/2014/main" val="2129130332"/>
                    </a:ext>
                  </a:extLst>
                </a:gridCol>
                <a:gridCol w="2686051">
                  <a:extLst>
                    <a:ext uri="{9D8B030D-6E8A-4147-A177-3AD203B41FA5}">
                      <a16:colId xmlns:a16="http://schemas.microsoft.com/office/drawing/2014/main" val="2097732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RESPONSIBLE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874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 months before the survey visit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PH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Email  the  Secretariat  the confirmation on the Survey </a:t>
                      </a:r>
                      <a:r>
                        <a:rPr lang="en-US" sz="23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Team </a:t>
                      </a:r>
                      <a:r>
                        <a:rPr lang="en-US" sz="23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line-up or request for any changes</a:t>
                      </a: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endParaRPr lang="en-PH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School to be visited</a:t>
                      </a:r>
                      <a:endParaRPr lang="en-PH" sz="2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74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8051" y="402275"/>
            <a:ext cx="1073427" cy="645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400" y="5853860"/>
            <a:ext cx="785191" cy="79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8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9590" y="523211"/>
            <a:ext cx="11039474" cy="775696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Virtual Program Accreditation Visit</a:t>
            </a:r>
            <a:endParaRPr lang="en-PH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9C8FF1-B998-4885-BFF1-05D5EA16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051675"/>
              </p:ext>
            </p:extLst>
          </p:nvPr>
        </p:nvGraphicFramePr>
        <p:xfrm>
          <a:off x="1773718" y="2273291"/>
          <a:ext cx="9884881" cy="271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908">
                  <a:extLst>
                    <a:ext uri="{9D8B030D-6E8A-4147-A177-3AD203B41FA5}">
                      <a16:colId xmlns:a16="http://schemas.microsoft.com/office/drawing/2014/main" val="3778436775"/>
                    </a:ext>
                  </a:extLst>
                </a:gridCol>
                <a:gridCol w="4505383">
                  <a:extLst>
                    <a:ext uri="{9D8B030D-6E8A-4147-A177-3AD203B41FA5}">
                      <a16:colId xmlns:a16="http://schemas.microsoft.com/office/drawing/2014/main" val="2129130332"/>
                    </a:ext>
                  </a:extLst>
                </a:gridCol>
                <a:gridCol w="2842590">
                  <a:extLst>
                    <a:ext uri="{9D8B030D-6E8A-4147-A177-3AD203B41FA5}">
                      <a16:colId xmlns:a16="http://schemas.microsoft.com/office/drawing/2014/main" val="2097732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RESPONSIBLE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874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 months before the survey visit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PH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57188" marR="0" lvl="0" indent="-357188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 Email the final Survey Team line-up to the school with the changes, if any</a:t>
                      </a:r>
                      <a:endParaRPr lang="en-PH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endParaRPr lang="en-PH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PAASCU Secretariat</a:t>
                      </a:r>
                      <a:endParaRPr lang="en-PH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74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8051" y="499992"/>
            <a:ext cx="1073427" cy="645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400" y="5853860"/>
            <a:ext cx="785191" cy="79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897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719" y="265414"/>
            <a:ext cx="11039474" cy="775696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Virtual Program Accreditation Visit</a:t>
            </a:r>
            <a:endParaRPr lang="en-PH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9C8FF1-B998-4885-BFF1-05D5EA16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786243"/>
              </p:ext>
            </p:extLst>
          </p:nvPr>
        </p:nvGraphicFramePr>
        <p:xfrm>
          <a:off x="1773718" y="948125"/>
          <a:ext cx="9904759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2009">
                  <a:extLst>
                    <a:ext uri="{9D8B030D-6E8A-4147-A177-3AD203B41FA5}">
                      <a16:colId xmlns:a16="http://schemas.microsoft.com/office/drawing/2014/main" val="3778436775"/>
                    </a:ext>
                  </a:extLst>
                </a:gridCol>
                <a:gridCol w="4653591">
                  <a:extLst>
                    <a:ext uri="{9D8B030D-6E8A-4147-A177-3AD203B41FA5}">
                      <a16:colId xmlns:a16="http://schemas.microsoft.com/office/drawing/2014/main" val="2129130332"/>
                    </a:ext>
                  </a:extLst>
                </a:gridCol>
                <a:gridCol w="2709159">
                  <a:extLst>
                    <a:ext uri="{9D8B030D-6E8A-4147-A177-3AD203B41FA5}">
                      <a16:colId xmlns:a16="http://schemas.microsoft.com/office/drawing/2014/main" val="2097732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RESPONSIBLE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874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 months before the survey visit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P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PH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8288" lvl="0" indent="-268288"/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 Email all Survey Team members the following:</a:t>
                      </a:r>
                      <a:endParaRPr lang="en-PH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lvl="1"/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546100" lvl="1" indent="-457200">
                        <a:buAutoNum type="alphaLcPeriod"/>
                      </a:pP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Non-Disclosure and Confidentiality Agreement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(Appendix M)</a:t>
                      </a: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546100" lvl="1" indent="-457200">
                        <a:buAutoNum type="alphaLcPeriod"/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546100" lvl="1" indent="-457200">
                        <a:buAutoNum type="alphaLcPeriod"/>
                      </a:pP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Code of Conduct and Policy on Conflict of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Interest (Appendix N)</a:t>
                      </a: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546100" lvl="1" indent="-457200">
                        <a:buAutoNum type="alphaLcPeriod"/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546100" lvl="1" indent="-457200">
                        <a:buAutoNum type="alphaLcPeriod"/>
                      </a:pP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Interview Photo and Video Consent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Form (Appendix O)</a:t>
                      </a:r>
                      <a:endParaRPr lang="en-PH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P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PAASCU Secretariat</a:t>
                      </a:r>
                      <a:endParaRPr lang="en-PH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74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7442" y="231106"/>
            <a:ext cx="1073427" cy="645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729" y="6046237"/>
            <a:ext cx="705679" cy="71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76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719" y="265414"/>
            <a:ext cx="11039474" cy="775696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Virtual Program Accreditation Visit</a:t>
            </a:r>
            <a:endParaRPr lang="en-PH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9C8FF1-B998-4885-BFF1-05D5EA16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966443"/>
              </p:ext>
            </p:extLst>
          </p:nvPr>
        </p:nvGraphicFramePr>
        <p:xfrm>
          <a:off x="1773719" y="948125"/>
          <a:ext cx="9820276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327">
                  <a:extLst>
                    <a:ext uri="{9D8B030D-6E8A-4147-A177-3AD203B41FA5}">
                      <a16:colId xmlns:a16="http://schemas.microsoft.com/office/drawing/2014/main" val="3778436775"/>
                    </a:ext>
                  </a:extLst>
                </a:gridCol>
                <a:gridCol w="4613898">
                  <a:extLst>
                    <a:ext uri="{9D8B030D-6E8A-4147-A177-3AD203B41FA5}">
                      <a16:colId xmlns:a16="http://schemas.microsoft.com/office/drawing/2014/main" val="2129130332"/>
                    </a:ext>
                  </a:extLst>
                </a:gridCol>
                <a:gridCol w="2686051">
                  <a:extLst>
                    <a:ext uri="{9D8B030D-6E8A-4147-A177-3AD203B41FA5}">
                      <a16:colId xmlns:a16="http://schemas.microsoft.com/office/drawing/2014/main" val="2097732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RESPONSIBLE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874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 months before the survey visit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P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PH" sz="2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  Submit the following:</a:t>
                      </a:r>
                    </a:p>
                    <a:p>
                      <a:pPr lvl="0"/>
                      <a:endParaRPr lang="en-PH" sz="1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625475" lvl="1" indent="-357188">
                        <a:buAutoNum type="alphaLcPeriod"/>
                      </a:pPr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Self-Survey  Report  and supporting materials using the digital storage facility of the school</a:t>
                      </a:r>
                    </a:p>
                    <a:p>
                      <a:pPr marL="725487" lvl="1" indent="-457200">
                        <a:buAutoNum type="alphaLcPeriod"/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625475" lvl="1" indent="-358775">
                        <a:buAutoNum type="alphaLcPeriod"/>
                      </a:pPr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access information to the digital files</a:t>
                      </a:r>
                    </a:p>
                    <a:p>
                      <a:pPr marL="725487" lvl="1" indent="-457200">
                        <a:buAutoNum type="alphaLcPeriod"/>
                      </a:pP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625475" lvl="1" indent="-358775">
                        <a:buAutoNum type="alphaLcPeriod"/>
                      </a:pPr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access information to the LMS of courses on programs to be visited</a:t>
                      </a:r>
                      <a:endParaRPr lang="en-PH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615950" indent="0"/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(b and c will be emailed to the PAASCU Secretariat)</a:t>
                      </a:r>
                      <a:endParaRPr lang="en-PH" sz="2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/>
                      <a:endParaRPr lang="en-P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 School to be visited</a:t>
                      </a:r>
                      <a:endParaRPr lang="en-PH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74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7442" y="231106"/>
            <a:ext cx="1073427" cy="645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729" y="6046237"/>
            <a:ext cx="705679" cy="71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32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719" y="265414"/>
            <a:ext cx="11039474" cy="775696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Virtual Program Accreditation Visit</a:t>
            </a:r>
            <a:endParaRPr lang="en-PH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9C8FF1-B998-4885-BFF1-05D5EA16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45173"/>
              </p:ext>
            </p:extLst>
          </p:nvPr>
        </p:nvGraphicFramePr>
        <p:xfrm>
          <a:off x="1773719" y="1484838"/>
          <a:ext cx="9820276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327">
                  <a:extLst>
                    <a:ext uri="{9D8B030D-6E8A-4147-A177-3AD203B41FA5}">
                      <a16:colId xmlns:a16="http://schemas.microsoft.com/office/drawing/2014/main" val="3778436775"/>
                    </a:ext>
                  </a:extLst>
                </a:gridCol>
                <a:gridCol w="4613898">
                  <a:extLst>
                    <a:ext uri="{9D8B030D-6E8A-4147-A177-3AD203B41FA5}">
                      <a16:colId xmlns:a16="http://schemas.microsoft.com/office/drawing/2014/main" val="2129130332"/>
                    </a:ext>
                  </a:extLst>
                </a:gridCol>
                <a:gridCol w="2686051">
                  <a:extLst>
                    <a:ext uri="{9D8B030D-6E8A-4147-A177-3AD203B41FA5}">
                      <a16:colId xmlns:a16="http://schemas.microsoft.com/office/drawing/2014/main" val="2097732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RESPONSIBLE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874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 months before the survey visit</a:t>
                      </a:r>
                      <a:endParaRPr lang="en-P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7188" indent="-357188"/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4.   Email Survey Team of the submission and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access 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information</a:t>
                      </a:r>
                      <a:endParaRPr lang="en-P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4. PAASCU Secretariat</a:t>
                      </a:r>
                      <a:endParaRPr lang="en-PH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74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7442" y="231106"/>
            <a:ext cx="1073427" cy="645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643" y="5895163"/>
            <a:ext cx="854765" cy="86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45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719" y="265414"/>
            <a:ext cx="11039474" cy="775696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Virtual Program Accreditation Visit</a:t>
            </a:r>
            <a:endParaRPr lang="en-PH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9C8FF1-B998-4885-BFF1-05D5EA16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53468"/>
              </p:ext>
            </p:extLst>
          </p:nvPr>
        </p:nvGraphicFramePr>
        <p:xfrm>
          <a:off x="1773719" y="948125"/>
          <a:ext cx="982027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327">
                  <a:extLst>
                    <a:ext uri="{9D8B030D-6E8A-4147-A177-3AD203B41FA5}">
                      <a16:colId xmlns:a16="http://schemas.microsoft.com/office/drawing/2014/main" val="3778436775"/>
                    </a:ext>
                  </a:extLst>
                </a:gridCol>
                <a:gridCol w="4613898">
                  <a:extLst>
                    <a:ext uri="{9D8B030D-6E8A-4147-A177-3AD203B41FA5}">
                      <a16:colId xmlns:a16="http://schemas.microsoft.com/office/drawing/2014/main" val="2129130332"/>
                    </a:ext>
                  </a:extLst>
                </a:gridCol>
                <a:gridCol w="2686051">
                  <a:extLst>
                    <a:ext uri="{9D8B030D-6E8A-4147-A177-3AD203B41FA5}">
                      <a16:colId xmlns:a16="http://schemas.microsoft.com/office/drawing/2014/main" val="2097732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RESPONSIBLE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874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1</a:t>
                      </a:r>
                      <a:r>
                        <a:rPr lang="en-US" sz="22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st-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22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week after submission of the Self-Survey Report</a:t>
                      </a:r>
                      <a:endParaRPr lang="en-P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7188" marR="0" lvl="0" indent="-3571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  Review the Self-Survey Report and supporting materials and email any additional 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request for materials </a:t>
                      </a: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 the Survey Team Chair who will consolidate the same</a:t>
                      </a:r>
                      <a:endParaRPr lang="en-PH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PH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marR="0" lvl="0" indent="-2682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Survey Team and the PAASCU Secretariat</a:t>
                      </a:r>
                      <a:endParaRPr lang="en-PH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74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7442" y="231106"/>
            <a:ext cx="1073427" cy="645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729" y="6046237"/>
            <a:ext cx="705679" cy="71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828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5E7908-B61F-4013-90D7-6D187E369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719" y="265414"/>
            <a:ext cx="11039474" cy="775696"/>
          </a:xfrm>
        </p:spPr>
        <p:txBody>
          <a:bodyPr>
            <a:normAutofit/>
          </a:bodyPr>
          <a:lstStyle/>
          <a:p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in the Preparation for the Virtual Program Accreditation Visit</a:t>
            </a:r>
            <a:endParaRPr lang="en-PH" sz="2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9C8FF1-B998-4885-BFF1-05D5EA16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241218"/>
              </p:ext>
            </p:extLst>
          </p:nvPr>
        </p:nvGraphicFramePr>
        <p:xfrm>
          <a:off x="1773718" y="1234440"/>
          <a:ext cx="9904760" cy="4214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2010">
                  <a:extLst>
                    <a:ext uri="{9D8B030D-6E8A-4147-A177-3AD203B41FA5}">
                      <a16:colId xmlns:a16="http://schemas.microsoft.com/office/drawing/2014/main" val="3778436775"/>
                    </a:ext>
                  </a:extLst>
                </a:gridCol>
                <a:gridCol w="4500281">
                  <a:extLst>
                    <a:ext uri="{9D8B030D-6E8A-4147-A177-3AD203B41FA5}">
                      <a16:colId xmlns:a16="http://schemas.microsoft.com/office/drawing/2014/main" val="2129130332"/>
                    </a:ext>
                  </a:extLst>
                </a:gridCol>
                <a:gridCol w="2862469">
                  <a:extLst>
                    <a:ext uri="{9D8B030D-6E8A-4147-A177-3AD203B41FA5}">
                      <a16:colId xmlns:a16="http://schemas.microsoft.com/office/drawing/2014/main" val="2097732814"/>
                    </a:ext>
                  </a:extLst>
                </a:gridCol>
              </a:tblGrid>
              <a:tr h="6057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  <a:p>
                      <a:pPr algn="ctr"/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RESPONSIBLE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874055"/>
                  </a:ext>
                </a:extLst>
              </a:tr>
              <a:tr h="3574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1</a:t>
                      </a:r>
                      <a:r>
                        <a:rPr lang="en-US" sz="23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st-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23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sz="2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week after submission of the Self-Survey Report</a:t>
                      </a:r>
                      <a:endParaRPr lang="en-PH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457200" lvl="0" indent="-457200">
                        <a:buAutoNum type="arabicPeriod" startAt="2"/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Email the consolidated request to PAASCU Secretariat</a:t>
                      </a:r>
                    </a:p>
                    <a:p>
                      <a:pPr marL="457200" lvl="0" indent="-457200">
                        <a:buAutoNum type="arabicPeriod" startAt="2"/>
                      </a:pPr>
                      <a:endParaRPr lang="en-PH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457200" lvl="0" indent="-457200">
                        <a:buAutoNum type="arabicPeriod" startAt="2"/>
                      </a:pPr>
                      <a:endParaRPr lang="en-PH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457200" lvl="0" indent="-457200">
                        <a:buAutoNum type="arabicPeriod" startAt="2"/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Email the consolidated request to the school </a:t>
                      </a:r>
                    </a:p>
                    <a:p>
                      <a:endParaRPr lang="en-PH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/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 Survey Team Chair</a:t>
                      </a:r>
                    </a:p>
                    <a:p>
                      <a:pPr lvl="0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lvl="0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lvl="0"/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68288" lvl="0" indent="-268288">
                        <a:buAutoNum type="arabicPeriod" startAt="3"/>
                      </a:pP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PAASCU  Secretariat</a:t>
                      </a:r>
                    </a:p>
                    <a:p>
                      <a:pPr marL="0" lvl="0" indent="0">
                        <a:buNone/>
                      </a:pP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6745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A751CD9-8879-452D-809C-16B7AAC0F9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7442" y="231106"/>
            <a:ext cx="1073427" cy="645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7759B5-7730-463C-9115-93B4399B4B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0729" y="6046237"/>
            <a:ext cx="705679" cy="71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65722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</TotalTime>
  <Words>646</Words>
  <Application>Microsoft Office PowerPoint</Application>
  <PresentationFormat>Widescreen</PresentationFormat>
  <Paragraphs>265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PAASCU Online</dc:creator>
  <cp:lastModifiedBy>Ricardo Palo</cp:lastModifiedBy>
  <cp:revision>24</cp:revision>
  <dcterms:created xsi:type="dcterms:W3CDTF">2021-03-25T01:13:14Z</dcterms:created>
  <dcterms:modified xsi:type="dcterms:W3CDTF">2021-04-06T09:09:05Z</dcterms:modified>
</cp:coreProperties>
</file>